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1"/>
  </p:notesMasterIdLst>
  <p:handoutMasterIdLst>
    <p:handoutMasterId r:id="rId52"/>
  </p:handoutMasterIdLst>
  <p:sldIdLst>
    <p:sldId id="592" r:id="rId2"/>
    <p:sldId id="755" r:id="rId3"/>
    <p:sldId id="731" r:id="rId4"/>
    <p:sldId id="756" r:id="rId5"/>
    <p:sldId id="504" r:id="rId6"/>
    <p:sldId id="505" r:id="rId7"/>
    <p:sldId id="761" r:id="rId8"/>
    <p:sldId id="762" r:id="rId9"/>
    <p:sldId id="754" r:id="rId10"/>
    <p:sldId id="511" r:id="rId11"/>
    <p:sldId id="725" r:id="rId12"/>
    <p:sldId id="726" r:id="rId13"/>
    <p:sldId id="519" r:id="rId14"/>
    <p:sldId id="753" r:id="rId15"/>
    <p:sldId id="655" r:id="rId16"/>
    <p:sldId id="656" r:id="rId17"/>
    <p:sldId id="657" r:id="rId18"/>
    <p:sldId id="747" r:id="rId19"/>
    <p:sldId id="763" r:id="rId20"/>
    <p:sldId id="740" r:id="rId21"/>
    <p:sldId id="741" r:id="rId22"/>
    <p:sldId id="764" r:id="rId23"/>
    <p:sldId id="742" r:id="rId24"/>
    <p:sldId id="743" r:id="rId25"/>
    <p:sldId id="664" r:id="rId26"/>
    <p:sldId id="665" r:id="rId27"/>
    <p:sldId id="667" r:id="rId28"/>
    <p:sldId id="668" r:id="rId29"/>
    <p:sldId id="669" r:id="rId30"/>
    <p:sldId id="670" r:id="rId31"/>
    <p:sldId id="671" r:id="rId32"/>
    <p:sldId id="672" r:id="rId33"/>
    <p:sldId id="704" r:id="rId34"/>
    <p:sldId id="705" r:id="rId35"/>
    <p:sldId id="707" r:id="rId36"/>
    <p:sldId id="683" r:id="rId37"/>
    <p:sldId id="684" r:id="rId38"/>
    <p:sldId id="769" r:id="rId39"/>
    <p:sldId id="770" r:id="rId40"/>
    <p:sldId id="689" r:id="rId41"/>
    <p:sldId id="686" r:id="rId42"/>
    <p:sldId id="687" r:id="rId43"/>
    <p:sldId id="690" r:id="rId44"/>
    <p:sldId id="757" r:id="rId45"/>
    <p:sldId id="758" r:id="rId46"/>
    <p:sldId id="759" r:id="rId47"/>
    <p:sldId id="760" r:id="rId48"/>
    <p:sldId id="768" r:id="rId49"/>
    <p:sldId id="714" r:id="rId50"/>
  </p:sldIdLst>
  <p:sldSz cx="9144000" cy="6858000" type="screen4x3"/>
  <p:notesSz cx="6858000" cy="9144000"/>
  <p:defaultTextStyle>
    <a:defPPr>
      <a:defRPr lang="en-US"/>
    </a:defPPr>
    <a:lvl1pPr algn="l" rtl="0" fontAlgn="base">
      <a:spcBef>
        <a:spcPct val="0"/>
      </a:spcBef>
      <a:spcAft>
        <a:spcPct val="0"/>
      </a:spcAft>
      <a:defRPr sz="25600" i="1" kern="1200">
        <a:solidFill>
          <a:schemeClr val="tx1"/>
        </a:solidFill>
        <a:latin typeface="Times New Roman" charset="0"/>
        <a:ea typeface="+mn-ea"/>
        <a:cs typeface="+mn-cs"/>
      </a:defRPr>
    </a:lvl1pPr>
    <a:lvl2pPr marL="457200" algn="l" rtl="0" fontAlgn="base">
      <a:spcBef>
        <a:spcPct val="0"/>
      </a:spcBef>
      <a:spcAft>
        <a:spcPct val="0"/>
      </a:spcAft>
      <a:defRPr sz="25600" i="1" kern="1200">
        <a:solidFill>
          <a:schemeClr val="tx1"/>
        </a:solidFill>
        <a:latin typeface="Times New Roman" charset="0"/>
        <a:ea typeface="+mn-ea"/>
        <a:cs typeface="+mn-cs"/>
      </a:defRPr>
    </a:lvl2pPr>
    <a:lvl3pPr marL="914400" algn="l" rtl="0" fontAlgn="base">
      <a:spcBef>
        <a:spcPct val="0"/>
      </a:spcBef>
      <a:spcAft>
        <a:spcPct val="0"/>
      </a:spcAft>
      <a:defRPr sz="25600" i="1" kern="1200">
        <a:solidFill>
          <a:schemeClr val="tx1"/>
        </a:solidFill>
        <a:latin typeface="Times New Roman" charset="0"/>
        <a:ea typeface="+mn-ea"/>
        <a:cs typeface="+mn-cs"/>
      </a:defRPr>
    </a:lvl3pPr>
    <a:lvl4pPr marL="1371600" algn="l" rtl="0" fontAlgn="base">
      <a:spcBef>
        <a:spcPct val="0"/>
      </a:spcBef>
      <a:spcAft>
        <a:spcPct val="0"/>
      </a:spcAft>
      <a:defRPr sz="25600" i="1" kern="1200">
        <a:solidFill>
          <a:schemeClr val="tx1"/>
        </a:solidFill>
        <a:latin typeface="Times New Roman" charset="0"/>
        <a:ea typeface="+mn-ea"/>
        <a:cs typeface="+mn-cs"/>
      </a:defRPr>
    </a:lvl4pPr>
    <a:lvl5pPr marL="1828800" algn="l" rtl="0" fontAlgn="base">
      <a:spcBef>
        <a:spcPct val="0"/>
      </a:spcBef>
      <a:spcAft>
        <a:spcPct val="0"/>
      </a:spcAft>
      <a:defRPr sz="25600" i="1" kern="1200">
        <a:solidFill>
          <a:schemeClr val="tx1"/>
        </a:solidFill>
        <a:latin typeface="Times New Roman" charset="0"/>
        <a:ea typeface="+mn-ea"/>
        <a:cs typeface="+mn-cs"/>
      </a:defRPr>
    </a:lvl5pPr>
    <a:lvl6pPr marL="2286000" algn="l" defTabSz="457200" rtl="0" eaLnBrk="1" latinLnBrk="0" hangingPunct="1">
      <a:defRPr sz="25600" i="1" kern="1200">
        <a:solidFill>
          <a:schemeClr val="tx1"/>
        </a:solidFill>
        <a:latin typeface="Times New Roman" charset="0"/>
        <a:ea typeface="+mn-ea"/>
        <a:cs typeface="+mn-cs"/>
      </a:defRPr>
    </a:lvl6pPr>
    <a:lvl7pPr marL="2743200" algn="l" defTabSz="457200" rtl="0" eaLnBrk="1" latinLnBrk="0" hangingPunct="1">
      <a:defRPr sz="25600" i="1" kern="1200">
        <a:solidFill>
          <a:schemeClr val="tx1"/>
        </a:solidFill>
        <a:latin typeface="Times New Roman" charset="0"/>
        <a:ea typeface="+mn-ea"/>
        <a:cs typeface="+mn-cs"/>
      </a:defRPr>
    </a:lvl7pPr>
    <a:lvl8pPr marL="3200400" algn="l" defTabSz="457200" rtl="0" eaLnBrk="1" latinLnBrk="0" hangingPunct="1">
      <a:defRPr sz="25600" i="1" kern="1200">
        <a:solidFill>
          <a:schemeClr val="tx1"/>
        </a:solidFill>
        <a:latin typeface="Times New Roman" charset="0"/>
        <a:ea typeface="+mn-ea"/>
        <a:cs typeface="+mn-cs"/>
      </a:defRPr>
    </a:lvl8pPr>
    <a:lvl9pPr marL="3657600" algn="l" defTabSz="457200" rtl="0" eaLnBrk="1" latinLnBrk="0" hangingPunct="1">
      <a:defRPr sz="25600" i="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A4"/>
    <a:srgbClr val="FFF995"/>
    <a:srgbClr val="B2A445"/>
    <a:srgbClr val="FF5C02"/>
    <a:srgbClr val="CEB35E"/>
    <a:srgbClr val="00AC00"/>
    <a:srgbClr val="D7CE0B"/>
    <a:srgbClr val="8CFF25"/>
    <a:srgbClr val="FFA850"/>
    <a:srgbClr val="FF24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8" autoAdjust="0"/>
    <p:restoredTop sz="94660"/>
  </p:normalViewPr>
  <p:slideViewPr>
    <p:cSldViewPr>
      <p:cViewPr varScale="1">
        <p:scale>
          <a:sx n="98" d="100"/>
          <a:sy n="98" d="100"/>
        </p:scale>
        <p:origin x="-84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Sheet1!$A$2</c:f>
              <c:strCache>
                <c:ptCount val="1"/>
                <c:pt idx="0">
                  <c:v>Injuries/1000 Discharges</c:v>
                </c:pt>
              </c:strCache>
            </c:strRef>
          </c:tx>
          <c:spPr>
            <a:solidFill>
              <a:srgbClr val="008000"/>
            </a:solidFill>
            <a:scene3d>
              <a:camera prst="orthographicFront"/>
              <a:lightRig rig="threePt" dir="t"/>
            </a:scene3d>
            <a:sp3d prstMaterial="metal">
              <a:bevelT w="114300" prst="artDeco"/>
              <a:bevelB/>
            </a:sp3d>
          </c:spPr>
          <c:invertIfNegative val="0"/>
          <c:val>
            <c:numRef>
              <c:f>Sheet1!$B$2:$AD$2</c:f>
              <c:numCache>
                <c:formatCode>General</c:formatCode>
                <c:ptCount val="29"/>
                <c:pt idx="0">
                  <c:v>18.6</c:v>
                </c:pt>
                <c:pt idx="1">
                  <c:v>18.5</c:v>
                </c:pt>
                <c:pt idx="2">
                  <c:v>17.2</c:v>
                </c:pt>
                <c:pt idx="3">
                  <c:v>19.2</c:v>
                </c:pt>
                <c:pt idx="4">
                  <c:v>17.0</c:v>
                </c:pt>
                <c:pt idx="5">
                  <c:v>15.8</c:v>
                </c:pt>
                <c:pt idx="6">
                  <c:v>14.8</c:v>
                </c:pt>
                <c:pt idx="7">
                  <c:v>12.2</c:v>
                </c:pt>
                <c:pt idx="8">
                  <c:v>10.2</c:v>
                </c:pt>
                <c:pt idx="9">
                  <c:v>8.3</c:v>
                </c:pt>
                <c:pt idx="10">
                  <c:v>6.0</c:v>
                </c:pt>
                <c:pt idx="11">
                  <c:v>7.6</c:v>
                </c:pt>
                <c:pt idx="12">
                  <c:v>5.3</c:v>
                </c:pt>
                <c:pt idx="13">
                  <c:v>4.8</c:v>
                </c:pt>
                <c:pt idx="14">
                  <c:v>2.3</c:v>
                </c:pt>
                <c:pt idx="15">
                  <c:v>1.8</c:v>
                </c:pt>
                <c:pt idx="16">
                  <c:v>1.8</c:v>
                </c:pt>
                <c:pt idx="17">
                  <c:v>1.6</c:v>
                </c:pt>
                <c:pt idx="18">
                  <c:v>1.4</c:v>
                </c:pt>
                <c:pt idx="19">
                  <c:v>1.4</c:v>
                </c:pt>
                <c:pt idx="20">
                  <c:v>1.0</c:v>
                </c:pt>
                <c:pt idx="21">
                  <c:v>1.3</c:v>
                </c:pt>
                <c:pt idx="22">
                  <c:v>1.1</c:v>
                </c:pt>
                <c:pt idx="23">
                  <c:v>1.0</c:v>
                </c:pt>
                <c:pt idx="24">
                  <c:v>1.2</c:v>
                </c:pt>
                <c:pt idx="25">
                  <c:v>1.4</c:v>
                </c:pt>
                <c:pt idx="26">
                  <c:v>1.3</c:v>
                </c:pt>
                <c:pt idx="27">
                  <c:v>1.4</c:v>
                </c:pt>
                <c:pt idx="28">
                  <c:v>1.1</c:v>
                </c:pt>
              </c:numCache>
            </c:numRef>
          </c:val>
        </c:ser>
        <c:dLbls>
          <c:showLegendKey val="0"/>
          <c:showVal val="0"/>
          <c:showCatName val="0"/>
          <c:showSerName val="0"/>
          <c:showPercent val="0"/>
          <c:showBubbleSize val="0"/>
        </c:dLbls>
        <c:gapWidth val="50"/>
        <c:overlap val="100"/>
        <c:axId val="-2116473240"/>
        <c:axId val="2124999496"/>
      </c:barChart>
      <c:catAx>
        <c:axId val="-2116473240"/>
        <c:scaling>
          <c:orientation val="minMax"/>
        </c:scaling>
        <c:delete val="1"/>
        <c:axPos val="b"/>
        <c:majorTickMark val="out"/>
        <c:minorTickMark val="none"/>
        <c:tickLblPos val="nextTo"/>
        <c:crossAx val="2124999496"/>
        <c:crosses val="autoZero"/>
        <c:auto val="0"/>
        <c:lblAlgn val="ctr"/>
        <c:lblOffset val="100"/>
        <c:noMultiLvlLbl val="0"/>
      </c:catAx>
      <c:valAx>
        <c:axId val="2124999496"/>
        <c:scaling>
          <c:orientation val="minMax"/>
        </c:scaling>
        <c:delete val="0"/>
        <c:axPos val="l"/>
        <c:majorGridlines>
          <c:spPr>
            <a:ln>
              <a:solidFill>
                <a:schemeClr val="accent6">
                  <a:lumMod val="50000"/>
                  <a:lumOff val="50000"/>
                </a:schemeClr>
              </a:solidFill>
            </a:ln>
          </c:spPr>
        </c:majorGridlines>
        <c:numFmt formatCode="General" sourceLinked="1"/>
        <c:majorTickMark val="out"/>
        <c:minorTickMark val="none"/>
        <c:tickLblPos val="nextTo"/>
        <c:txPr>
          <a:bodyPr/>
          <a:lstStyle/>
          <a:p>
            <a:pPr>
              <a:defRPr sz="2000">
                <a:solidFill>
                  <a:schemeClr val="tx1"/>
                </a:solidFill>
                <a:effectLst>
                  <a:outerShdw blurRad="50800" dist="38100" dir="2700000" algn="tl" rotWithShape="0">
                    <a:srgbClr val="000000">
                      <a:alpha val="43000"/>
                    </a:srgbClr>
                  </a:outerShdw>
                </a:effectLst>
                <a:latin typeface="Cambria"/>
                <a:cs typeface="Cambria"/>
              </a:defRPr>
            </a:pPr>
            <a:endParaRPr lang="en-US"/>
          </a:p>
        </c:txPr>
        <c:crossAx val="-21164732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'[Chart in Microsoft Office PowerPoint]Sheet1'!$B$1</c:f>
              <c:strCache>
                <c:ptCount val="1"/>
                <c:pt idx="0">
                  <c:v>Infections</c:v>
                </c:pt>
              </c:strCache>
            </c:strRef>
          </c:tx>
          <c:spPr>
            <a:solidFill>
              <a:srgbClr val="FF0000"/>
            </a:solidFill>
            <a:ln cap="rnd"/>
            <a:effectLst>
              <a:outerShdw blurRad="63500" dir="13500000" kx="2700000" rotWithShape="0">
                <a:srgbClr val="000000">
                  <a:alpha val="15000"/>
                </a:srgbClr>
              </a:outerShdw>
            </a:effectLst>
            <a:scene3d>
              <a:camera prst="orthographicFront"/>
              <a:lightRig rig="threePt" dir="t"/>
            </a:scene3d>
            <a:sp3d prstMaterial="metal">
              <a:bevelT w="114300" prst="artDeco"/>
              <a:bevelB/>
            </a:sp3d>
          </c:spPr>
          <c:invertIfNegative val="0"/>
          <c:val>
            <c:numRef>
              <c:f>'[Chart in Microsoft Office PowerPoint]Sheet1'!$B$2:$B$31</c:f>
              <c:numCache>
                <c:formatCode>General</c:formatCode>
                <c:ptCount val="30"/>
                <c:pt idx="0">
                  <c:v>3.0</c:v>
                </c:pt>
                <c:pt idx="1">
                  <c:v>6.0</c:v>
                </c:pt>
                <c:pt idx="2">
                  <c:v>7.0</c:v>
                </c:pt>
                <c:pt idx="3">
                  <c:v>6.0</c:v>
                </c:pt>
                <c:pt idx="4">
                  <c:v>4.0</c:v>
                </c:pt>
                <c:pt idx="5">
                  <c:v>6.0</c:v>
                </c:pt>
                <c:pt idx="6">
                  <c:v>7.0</c:v>
                </c:pt>
                <c:pt idx="7">
                  <c:v>7.0</c:v>
                </c:pt>
                <c:pt idx="8">
                  <c:v>3.0</c:v>
                </c:pt>
                <c:pt idx="9">
                  <c:v>1.0</c:v>
                </c:pt>
                <c:pt idx="10">
                  <c:v>4.0</c:v>
                </c:pt>
                <c:pt idx="11">
                  <c:v>0.0</c:v>
                </c:pt>
                <c:pt idx="12">
                  <c:v>0.0</c:v>
                </c:pt>
                <c:pt idx="13">
                  <c:v>1.0</c:v>
                </c:pt>
                <c:pt idx="14">
                  <c:v>2.0</c:v>
                </c:pt>
                <c:pt idx="15">
                  <c:v>0.0</c:v>
                </c:pt>
                <c:pt idx="16">
                  <c:v>0.0</c:v>
                </c:pt>
                <c:pt idx="17">
                  <c:v>0.0</c:v>
                </c:pt>
                <c:pt idx="18">
                  <c:v>0.0</c:v>
                </c:pt>
                <c:pt idx="19">
                  <c:v>0.0</c:v>
                </c:pt>
                <c:pt idx="20">
                  <c:v>0.0</c:v>
                </c:pt>
                <c:pt idx="21">
                  <c:v>0.0</c:v>
                </c:pt>
                <c:pt idx="22">
                  <c:v>0.0</c:v>
                </c:pt>
                <c:pt idx="23">
                  <c:v>0.0</c:v>
                </c:pt>
                <c:pt idx="24">
                  <c:v>0.0</c:v>
                </c:pt>
                <c:pt idx="25">
                  <c:v>1.0</c:v>
                </c:pt>
                <c:pt idx="26">
                  <c:v>0.0</c:v>
                </c:pt>
                <c:pt idx="27">
                  <c:v>0.0</c:v>
                </c:pt>
                <c:pt idx="28">
                  <c:v>0.0</c:v>
                </c:pt>
                <c:pt idx="29">
                  <c:v>0.0</c:v>
                </c:pt>
              </c:numCache>
            </c:numRef>
          </c:val>
        </c:ser>
        <c:dLbls>
          <c:showLegendKey val="0"/>
          <c:showVal val="0"/>
          <c:showCatName val="0"/>
          <c:showSerName val="0"/>
          <c:showPercent val="0"/>
          <c:showBubbleSize val="0"/>
        </c:dLbls>
        <c:gapWidth val="20"/>
        <c:overlap val="100"/>
        <c:axId val="2125151656"/>
        <c:axId val="2125107624"/>
      </c:barChart>
      <c:catAx>
        <c:axId val="2125151656"/>
        <c:scaling>
          <c:orientation val="minMax"/>
        </c:scaling>
        <c:delete val="1"/>
        <c:axPos val="b"/>
        <c:majorTickMark val="out"/>
        <c:minorTickMark val="none"/>
        <c:tickLblPos val="nextTo"/>
        <c:crossAx val="2125107624"/>
        <c:crosses val="autoZero"/>
        <c:auto val="1"/>
        <c:lblAlgn val="ctr"/>
        <c:lblOffset val="100"/>
        <c:noMultiLvlLbl val="0"/>
      </c:catAx>
      <c:valAx>
        <c:axId val="2125107624"/>
        <c:scaling>
          <c:orientation val="minMax"/>
        </c:scaling>
        <c:delete val="0"/>
        <c:axPos val="l"/>
        <c:majorGridlines>
          <c:spPr>
            <a:ln>
              <a:noFill/>
            </a:ln>
          </c:spPr>
        </c:majorGridlines>
        <c:numFmt formatCode="General" sourceLinked="1"/>
        <c:majorTickMark val="out"/>
        <c:minorTickMark val="none"/>
        <c:tickLblPos val="nextTo"/>
        <c:txPr>
          <a:bodyPr/>
          <a:lstStyle/>
          <a:p>
            <a:pPr>
              <a:defRPr sz="2400">
                <a:latin typeface="Cambria"/>
                <a:cs typeface="Cambria"/>
              </a:defRPr>
            </a:pPr>
            <a:endParaRPr lang="en-US"/>
          </a:p>
        </c:txPr>
        <c:crossAx val="212515165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pPr>
              <a:defRPr/>
            </a:pPr>
            <a:fld id="{0A969F44-1D53-AF47-9F2B-B71B6B9ECCB8}" type="slidenum">
              <a:rPr lang="en-US"/>
              <a:pPr>
                <a:defRPr/>
              </a:pPr>
              <a:t>‹#›</a:t>
            </a:fld>
            <a:endParaRPr lang="en-US"/>
          </a:p>
        </p:txBody>
      </p:sp>
    </p:spTree>
    <p:extLst>
      <p:ext uri="{BB962C8B-B14F-4D97-AF65-F5344CB8AC3E}">
        <p14:creationId xmlns:p14="http://schemas.microsoft.com/office/powerpoint/2010/main" val="2841939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i="0"/>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i="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i="0"/>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i="0"/>
            </a:lvl1pPr>
          </a:lstStyle>
          <a:p>
            <a:pPr>
              <a:defRPr/>
            </a:pPr>
            <a:fld id="{60FDD73E-79FD-9142-B6A9-E5A384525E09}" type="slidenum">
              <a:rPr lang="en-US"/>
              <a:pPr>
                <a:defRPr/>
              </a:pPr>
              <a:t>‹#›</a:t>
            </a:fld>
            <a:endParaRPr lang="en-US"/>
          </a:p>
        </p:txBody>
      </p:sp>
    </p:spTree>
    <p:extLst>
      <p:ext uri="{BB962C8B-B14F-4D97-AF65-F5344CB8AC3E}">
        <p14:creationId xmlns:p14="http://schemas.microsoft.com/office/powerpoint/2010/main" val="1398132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9356F37-2BF8-BC48-9755-F833661A4A4D}" type="slidenum">
              <a:rPr lang="en-US"/>
              <a:pPr/>
              <a:t>1</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3464315-310E-004B-898F-59C4D5F622F4}" type="slidenum">
              <a:rPr lang="en-US"/>
              <a:pPr/>
              <a:t>10</a:t>
            </a:fld>
            <a:endParaRPr lang="en-US"/>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592E993-BF53-2747-ACCF-1B545EA96D5C}" type="slidenum">
              <a:rPr lang="en-US"/>
              <a:pPr/>
              <a:t>13</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55015C4-B7A3-054A-855E-A53315DA1E1E}" type="slidenum">
              <a:rPr lang="en-US"/>
              <a:pPr/>
              <a:t>14</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D1DDF29-D7D5-734D-8FF6-BB26995F021D}" type="slidenum">
              <a:rPr lang="en-US"/>
              <a:pPr/>
              <a:t>15</a:t>
            </a:fld>
            <a:endParaRPr lang="en-US"/>
          </a:p>
        </p:txBody>
      </p:sp>
      <p:sp>
        <p:nvSpPr>
          <p:cNvPr id="131075" name="Rectangle 2"/>
          <p:cNvSpPr>
            <a:spLocks noGrp="1" noRot="1" noChangeAspect="1" noChangeArrowheads="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030622B-EF28-9A4A-B2B5-627769E62D2F}" type="slidenum">
              <a:rPr lang="en-US"/>
              <a:pPr/>
              <a:t>16</a:t>
            </a:fld>
            <a:endParaRPr lang="en-US"/>
          </a:p>
        </p:txBody>
      </p:sp>
      <p:sp>
        <p:nvSpPr>
          <p:cNvPr id="133123" name="Rectangle 2"/>
          <p:cNvSpPr>
            <a:spLocks noGrp="1" noRot="1" noChangeAspect="1" noChangeArrowheads="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50ABE2C-59F6-4642-A21E-B965B165F3F7}" type="slidenum">
              <a:rPr lang="en-US"/>
              <a:pPr/>
              <a:t>17</a:t>
            </a:fld>
            <a:endParaRPr lang="en-US"/>
          </a:p>
        </p:txBody>
      </p:sp>
      <p:sp>
        <p:nvSpPr>
          <p:cNvPr id="135171" name="Rectangle 2"/>
          <p:cNvSpPr>
            <a:spLocks noGrp="1" noRot="1" noChangeAspect="1" noChangeArrowheads="1"/>
          </p:cNvSpPr>
          <p:nvPr>
            <p:ph type="sldImg"/>
          </p:nvPr>
        </p:nvSpPr>
        <p:spPr>
          <a:solidFill>
            <a:srgbClr val="FFFFFF"/>
          </a:solidFill>
          <a:ln/>
        </p:spPr>
      </p:sp>
      <p:sp>
        <p:nvSpPr>
          <p:cNvPr id="135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685F83C-A4DE-9E42-B46F-0D5528BE63B2}" type="slidenum">
              <a:rPr lang="en-US"/>
              <a:pPr/>
              <a:t>18</a:t>
            </a:fld>
            <a:endParaRPr lang="en-US"/>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685F83C-A4DE-9E42-B46F-0D5528BE63B2}" type="slidenum">
              <a:rPr lang="en-US"/>
              <a:pPr/>
              <a:t>19</a:t>
            </a:fld>
            <a:endParaRPr lang="en-US"/>
          </a:p>
        </p:txBody>
      </p:sp>
      <p:sp>
        <p:nvSpPr>
          <p:cNvPr id="137219" name="Rectangle 2"/>
          <p:cNvSpPr>
            <a:spLocks noGrp="1" noRot="1" noChangeAspect="1" noChangeArrowheads="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eaLnBrk="1" hangingPunct="1"/>
            <a:fld id="{316CCE42-6E7F-FC4D-9421-181DFFB60757}" type="slidenum">
              <a:rPr lang="en-US" sz="1200" i="0"/>
              <a:pPr eaLnBrk="1" hangingPunct="1"/>
              <a:t>20</a:t>
            </a:fld>
            <a:endParaRPr lang="en-US" sz="1200" i="0"/>
          </a:p>
        </p:txBody>
      </p:sp>
      <p:sp>
        <p:nvSpPr>
          <p:cNvPr id="144387" name="Rectangle 2"/>
          <p:cNvSpPr>
            <a:spLocks noGrp="1" noRot="1" noChangeAspect="1" noChangeArrowheads="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eaLnBrk="1" hangingPunct="1"/>
            <a:fld id="{208AD4F7-37C6-EE42-B893-3EE8E811AC60}" type="slidenum">
              <a:rPr lang="en-US" sz="1200" i="0"/>
              <a:pPr eaLnBrk="1" hangingPunct="1"/>
              <a:t>21</a:t>
            </a:fld>
            <a:endParaRPr lang="en-US" sz="1200" i="0"/>
          </a:p>
        </p:txBody>
      </p:sp>
      <p:sp>
        <p:nvSpPr>
          <p:cNvPr id="146435" name="Rectangle 2"/>
          <p:cNvSpPr>
            <a:spLocks noGrp="1" noRot="1" noChangeAspect="1" noChangeArrowheads="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55015C4-B7A3-054A-855E-A53315DA1E1E}" type="slidenum">
              <a:rPr lang="en-US"/>
              <a:pPr/>
              <a:t>2</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eaLnBrk="1" hangingPunct="1"/>
            <a:fld id="{208AD4F7-37C6-EE42-B893-3EE8E811AC60}" type="slidenum">
              <a:rPr lang="en-US" sz="1200" i="0"/>
              <a:pPr eaLnBrk="1" hangingPunct="1"/>
              <a:t>22</a:t>
            </a:fld>
            <a:endParaRPr lang="en-US" sz="1200" i="0"/>
          </a:p>
        </p:txBody>
      </p:sp>
      <p:sp>
        <p:nvSpPr>
          <p:cNvPr id="146435" name="Rectangle 2"/>
          <p:cNvSpPr>
            <a:spLocks noGrp="1" noRot="1" noChangeAspect="1" noChangeArrowheads="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eaLnBrk="1" hangingPunct="1"/>
            <a:fld id="{99BBD34B-D3D3-7842-B25C-CF7E601FD5BB}" type="slidenum">
              <a:rPr lang="en-US" sz="1200" i="0"/>
              <a:pPr eaLnBrk="1" hangingPunct="1"/>
              <a:t>23</a:t>
            </a:fld>
            <a:endParaRPr lang="en-US" sz="1200" i="0"/>
          </a:p>
        </p:txBody>
      </p:sp>
      <p:sp>
        <p:nvSpPr>
          <p:cNvPr id="148483" name="Rectangle 2"/>
          <p:cNvSpPr>
            <a:spLocks noGrp="1" noRot="1" noChangeAspect="1" noChangeArrowheads="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eaLnBrk="1" hangingPunct="1"/>
            <a:fld id="{7E1F2CE0-C50D-BF45-B46F-450E63DE1184}" type="slidenum">
              <a:rPr lang="en-US" sz="1200" i="0"/>
              <a:pPr eaLnBrk="1" hangingPunct="1"/>
              <a:t>24</a:t>
            </a:fld>
            <a:endParaRPr lang="en-US" sz="1200" i="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54C66E8-81EF-2E4E-B4EE-B938D0F9218F}" type="slidenum">
              <a:rPr lang="en-US"/>
              <a:pPr/>
              <a:t>25</a:t>
            </a:fld>
            <a:endParaRPr lang="en-US"/>
          </a:p>
        </p:txBody>
      </p:sp>
      <p:sp>
        <p:nvSpPr>
          <p:cNvPr id="149507" name="Rectangle 2"/>
          <p:cNvSpPr>
            <a:spLocks noGrp="1" noRot="1" noChangeAspect="1" noChangeArrowheads="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7C3D05ED-3133-8747-A159-AF082D5A31D6}" type="slidenum">
              <a:rPr lang="en-US"/>
              <a:pPr/>
              <a:t>26</a:t>
            </a:fld>
            <a:endParaRPr lang="en-US"/>
          </a:p>
        </p:txBody>
      </p:sp>
      <p:sp>
        <p:nvSpPr>
          <p:cNvPr id="151555" name="Rectangle 2"/>
          <p:cNvSpPr>
            <a:spLocks noGrp="1" noRot="1" noChangeAspect="1" noChangeArrowheads="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F6CEC99-39C3-294F-A50F-8F3C5FA3CAD5}" type="slidenum">
              <a:rPr lang="en-US"/>
              <a:pPr/>
              <a:t>27</a:t>
            </a:fld>
            <a:endParaRPr lang="en-US"/>
          </a:p>
        </p:txBody>
      </p:sp>
      <p:sp>
        <p:nvSpPr>
          <p:cNvPr id="155651" name="Rectangle 2"/>
          <p:cNvSpPr>
            <a:spLocks noGrp="1" noRot="1" noChangeAspect="1" noChangeArrowheads="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11FDAC36-6E8B-4646-A010-878B8490CD65}" type="slidenum">
              <a:rPr lang="en-US"/>
              <a:pPr/>
              <a:t>28</a:t>
            </a:fld>
            <a:endParaRPr lang="en-US"/>
          </a:p>
        </p:txBody>
      </p:sp>
      <p:sp>
        <p:nvSpPr>
          <p:cNvPr id="157699" name="Rectangle 2"/>
          <p:cNvSpPr>
            <a:spLocks noGrp="1" noRot="1" noChangeAspect="1" noChangeArrowheads="1"/>
          </p:cNvSpPr>
          <p:nvPr>
            <p:ph type="sldImg"/>
          </p:nvPr>
        </p:nvSpPr>
        <p:spPr>
          <a:solidFill>
            <a:srgbClr val="FFFFFF"/>
          </a:solidFill>
          <a:ln/>
        </p:spPr>
      </p:sp>
      <p:sp>
        <p:nvSpPr>
          <p:cNvPr id="157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2F17BC8-48C6-8B42-A0D7-926FD17A3C22}" type="slidenum">
              <a:rPr lang="en-US"/>
              <a:pPr/>
              <a:t>29</a:t>
            </a:fld>
            <a:endParaRPr lang="en-US"/>
          </a:p>
        </p:txBody>
      </p:sp>
      <p:sp>
        <p:nvSpPr>
          <p:cNvPr id="159747" name="Rectangle 2"/>
          <p:cNvSpPr>
            <a:spLocks noGrp="1" noRot="1" noChangeAspect="1" noChangeArrowheads="1"/>
          </p:cNvSpPr>
          <p:nvPr>
            <p:ph type="sldImg"/>
          </p:nvPr>
        </p:nvSpPr>
        <p:spPr>
          <a:solidFill>
            <a:srgbClr val="FFFFFF"/>
          </a:solidFill>
          <a:ln/>
        </p:spPr>
      </p:sp>
      <p:sp>
        <p:nvSpPr>
          <p:cNvPr id="159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6CEFF7C-BCCA-8149-8802-7361CA07087D}" type="slidenum">
              <a:rPr lang="en-US"/>
              <a:pPr/>
              <a:t>30</a:t>
            </a:fld>
            <a:endParaRPr lang="en-US"/>
          </a:p>
        </p:txBody>
      </p:sp>
      <p:sp>
        <p:nvSpPr>
          <p:cNvPr id="161795" name="Rectangle 2"/>
          <p:cNvSpPr>
            <a:spLocks noGrp="1" noRot="1" noChangeAspect="1" noChangeArrowheads="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59177E8-D9E0-BE41-B5FF-D79E9CB0AB69}" type="slidenum">
              <a:rPr lang="en-US"/>
              <a:pPr/>
              <a:t>31</a:t>
            </a:fld>
            <a:endParaRPr lang="en-US"/>
          </a:p>
        </p:txBody>
      </p:sp>
      <p:sp>
        <p:nvSpPr>
          <p:cNvPr id="163843" name="Rectangle 2"/>
          <p:cNvSpPr>
            <a:spLocks noGrp="1" noRot="1" noChangeAspect="1" noChangeArrowheads="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7C62DDC-C47F-8D40-B8DE-1E57985C3097}" type="slidenum">
              <a:rPr lang="en-US"/>
              <a:pPr/>
              <a:t>3</a:t>
            </a:fld>
            <a:endParaRPr lang="en-US"/>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594F7D00-BFEC-5F4B-86BB-0492918098C6}" type="slidenum">
              <a:rPr lang="en-US"/>
              <a:pPr/>
              <a:t>32</a:t>
            </a:fld>
            <a:endParaRPr lang="en-US"/>
          </a:p>
        </p:txBody>
      </p:sp>
      <p:sp>
        <p:nvSpPr>
          <p:cNvPr id="165891" name="Rectangle 2"/>
          <p:cNvSpPr>
            <a:spLocks noGrp="1" noRot="1" noChangeAspect="1" noChangeArrowheads="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912F40D9-11B6-B94D-96D4-66703F6FA0D2}" type="slidenum">
              <a:rPr lang="en-US">
                <a:ea typeface="ＭＳ Ｐゴシック" charset="-128"/>
                <a:cs typeface="ＭＳ Ｐゴシック" charset="-128"/>
              </a:rPr>
              <a:pPr/>
              <a:t>43</a:t>
            </a:fld>
            <a:endParaRPr lang="en-US">
              <a:ea typeface="ＭＳ Ｐゴシック" charset="-128"/>
              <a:cs typeface="ＭＳ Ｐゴシック" charset="-128"/>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DCE28FC-FEB3-0B4F-8DB2-D5AD9C04320B}" type="slidenum">
              <a:rPr lang="en-US"/>
              <a:pPr/>
              <a:t>45</a:t>
            </a:fld>
            <a:endParaRPr lang="en-US"/>
          </a:p>
        </p:txBody>
      </p:sp>
      <p:sp>
        <p:nvSpPr>
          <p:cNvPr id="175107" name="Rectangle 2"/>
          <p:cNvSpPr>
            <a:spLocks noGrp="1" noRot="1" noChangeAspect="1" noChangeArrowheads="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55015C4-B7A3-054A-855E-A53315DA1E1E}" type="slidenum">
              <a:rPr lang="en-US"/>
              <a:pPr/>
              <a:t>4</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DCE28FC-FEB3-0B4F-8DB2-D5AD9C04320B}" type="slidenum">
              <a:rPr lang="en-US"/>
              <a:pPr/>
              <a:t>46</a:t>
            </a:fld>
            <a:endParaRPr lang="en-US"/>
          </a:p>
        </p:txBody>
      </p:sp>
      <p:sp>
        <p:nvSpPr>
          <p:cNvPr id="175107" name="Rectangle 2"/>
          <p:cNvSpPr>
            <a:spLocks noGrp="1" noRot="1" noChangeAspect="1" noChangeArrowheads="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DCE28FC-FEB3-0B4F-8DB2-D5AD9C04320B}" type="slidenum">
              <a:rPr lang="en-US"/>
              <a:pPr/>
              <a:t>47</a:t>
            </a:fld>
            <a:endParaRPr lang="en-US"/>
          </a:p>
        </p:txBody>
      </p:sp>
      <p:sp>
        <p:nvSpPr>
          <p:cNvPr id="175107" name="Rectangle 2"/>
          <p:cNvSpPr>
            <a:spLocks noGrp="1" noRot="1" noChangeAspect="1" noChangeArrowheads="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5C00E296-3862-774F-AA45-0F27825BB719}" type="slidenum">
              <a:rPr lang="en-US"/>
              <a:pPr/>
              <a:t>48</a:t>
            </a:fld>
            <a:endParaRPr lang="en-US"/>
          </a:p>
        </p:txBody>
      </p:sp>
      <p:sp>
        <p:nvSpPr>
          <p:cNvPr id="179203" name="Rectangle 2"/>
          <p:cNvSpPr>
            <a:spLocks noGrp="1" noRot="1" noChangeAspect="1" noChangeArrowheads="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eaLnBrk="1" hangingPunct="1"/>
            <a:fld id="{C04DF0D0-D789-E843-BEFC-66D9EB75DB49}" type="slidenum">
              <a:rPr lang="en-US" sz="1200" i="0"/>
              <a:pPr eaLnBrk="1" hangingPunct="1"/>
              <a:t>49</a:t>
            </a:fld>
            <a:endParaRPr lang="en-US" sz="1200" i="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EFFF392-50AD-DA49-AB08-284728D704BA}" type="slidenum">
              <a:rPr lang="en-US"/>
              <a:pPr/>
              <a:t>5</a:t>
            </a:fld>
            <a:endParaRPr lang="en-US"/>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E4F60B6-0167-984B-9186-0A661A19436C}" type="slidenum">
              <a:rPr lang="en-US"/>
              <a:pPr/>
              <a:t>6</a:t>
            </a:fld>
            <a:endParaRPr lang="en-US"/>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FF80033-60E1-6C43-9A56-7A604695D5DC}" type="slidenum">
              <a:rPr lang="en-US"/>
              <a:pPr/>
              <a:t>7</a:t>
            </a:fld>
            <a:endParaRPr lang="en-US"/>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2E4C740-358C-724B-B49A-CA002FB422DF}" type="slidenum">
              <a:rPr lang="en-US"/>
              <a:pPr/>
              <a:t>8</a:t>
            </a:fld>
            <a:endParaRPr lang="en-US"/>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555015C4-B7A3-054A-855E-A53315DA1E1E}" type="slidenum">
              <a:rPr lang="en-US"/>
              <a:pPr/>
              <a:t>9</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prstTxWarp prst="textNoShape">
                <a:avLst/>
              </a:prstTxWarp>
            </a:bodyPr>
            <a:lstStyle/>
            <a:p>
              <a:pPr>
                <a:defRPr/>
              </a:pPr>
              <a:endParaRPr lang="en-US"/>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prstTxWarp prst="textNoShape">
                <a:avLst/>
              </a:prstTxWarp>
            </a:bodyPr>
            <a:lstStyle/>
            <a:p>
              <a:pPr>
                <a:defRPr/>
              </a:pPr>
              <a:endParaRPr lang="en-US"/>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prstTxWarp prst="textNoShape">
                <a:avLst/>
              </a:prstTxWarp>
            </a:bodyPr>
            <a:lstStyle/>
            <a:p>
              <a:pPr>
                <a:defRPr/>
              </a:pPr>
              <a:endParaRPr lang="en-US"/>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prstTxWarp prst="textNoShape">
                <a:avLst/>
              </a:prstTxWarp>
            </a:bodyPr>
            <a:lstStyle/>
            <a:p>
              <a:pPr>
                <a:defRPr/>
              </a:pPr>
              <a:endParaRPr lang="en-US"/>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C25B05F8-979C-134C-BA47-EF7F716970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48C37201-24C0-734C-9502-E7A6124407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377F992-A65B-0B46-94B3-1DBD9A7D249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A629B7D-0343-D341-AD65-D3D542A281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FDD4BDB-016A-C94E-BF57-48E8F18B0F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436968A-0F52-1141-97F8-480213BFC1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385E13DB-5CE2-5842-A5B2-891178887E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EC41DE3-EFEB-BD4A-9434-C7F4CA39FF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4E63F24B-50FA-8446-B301-97C626E962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5107C8D9-5992-8C4E-A0BC-784F934E94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2F1A7A8A-61B8-4340-AA4A-80B5F464C9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62F8F410-007A-D647-B51C-95950AD5B8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prstTxWarp prst="textNoShape">
                <a:avLst/>
              </a:prstTxWarp>
            </a:bodyPr>
            <a:lstStyle/>
            <a:p>
              <a:pPr>
                <a:defRPr/>
              </a:pPr>
              <a:endParaRPr lang="en-US"/>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prstTxWarp prst="textNoShape">
                <a:avLst/>
              </a:prstTxWarp>
            </a:bodyPr>
            <a:lstStyle/>
            <a:p>
              <a:pPr>
                <a:defRPr/>
              </a:pPr>
              <a:endParaRPr lang="en-US"/>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prstTxWarp prst="textNoShape">
                <a:avLst/>
              </a:prstTxWarp>
            </a:bodyPr>
            <a:lstStyle/>
            <a:p>
              <a:pPr>
                <a:defRPr/>
              </a:pPr>
              <a:endParaRPr lang="en-US"/>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prstTxWarp prst="textNoShape">
                <a:avLst/>
              </a:prstTxWarp>
            </a:bodyPr>
            <a:lstStyle/>
            <a:p>
              <a:pPr>
                <a:defRPr/>
              </a:pPr>
              <a:endParaRPr lang="en-US"/>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prstTxWarp prst="textNoShape">
                <a:avLst/>
              </a:prstTxWarp>
            </a:bodyPr>
            <a:lstStyle/>
            <a:p>
              <a:pPr>
                <a:defRPr/>
              </a:pPr>
              <a:endParaRPr lang="en-US"/>
            </a:p>
          </p:txBody>
        </p:sp>
      </p:grpSp>
      <p:sp>
        <p:nvSpPr>
          <p:cNvPr id="1027" name="Rectangle 1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i="0"/>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i="0"/>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i="0"/>
            </a:lvl1pPr>
          </a:lstStyle>
          <a:p>
            <a:pPr>
              <a:defRPr/>
            </a:pPr>
            <a:fld id="{7A2D301A-5769-D645-A471-FF90246AB298}" type="slidenum">
              <a:rPr lang="en-US"/>
              <a:pPr>
                <a:defRPr/>
              </a:pPr>
              <a:t>‹#›</a:t>
            </a:fld>
            <a:endParaRPr lang="en-US"/>
          </a:p>
        </p:txBody>
      </p:sp>
      <p:sp>
        <p:nvSpPr>
          <p:cNvPr id="1031"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emf"/><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76200" y="381000"/>
            <a:ext cx="8915400" cy="1905000"/>
          </a:xfrm>
          <a:prstGeom prst="rect">
            <a:avLst/>
          </a:prstGeom>
          <a:noFill/>
          <a:ln w="9525">
            <a:noFill/>
            <a:miter lim="800000"/>
            <a:headEnd/>
            <a:tailEnd/>
          </a:ln>
        </p:spPr>
        <p:txBody>
          <a:bodyPr anchor="ctr">
            <a:prstTxWarp prst="textNoShape">
              <a:avLst/>
            </a:prstTxWarp>
          </a:bodyPr>
          <a:lstStyle/>
          <a:p>
            <a:pPr algn="ctr">
              <a:lnSpc>
                <a:spcPct val="90000"/>
              </a:lnSpc>
            </a:pPr>
            <a:r>
              <a:rPr lang="en-US" sz="5000" dirty="0" smtClean="0">
                <a:solidFill>
                  <a:srgbClr val="49E45E"/>
                </a:solidFill>
                <a:effectLst>
                  <a:outerShdw blurRad="50800" dist="38100" dir="2700000" algn="tl" rotWithShape="0">
                    <a:srgbClr val="000000">
                      <a:alpha val="43000"/>
                    </a:srgbClr>
                  </a:outerShdw>
                </a:effectLst>
                <a:latin typeface="Cambria"/>
                <a:cs typeface="Cambria"/>
              </a:rPr>
              <a:t>The Management </a:t>
            </a:r>
            <a:r>
              <a:rPr lang="en-US" sz="5000" dirty="0">
                <a:solidFill>
                  <a:srgbClr val="49E45E"/>
                </a:solidFill>
                <a:effectLst>
                  <a:outerShdw blurRad="50800" dist="38100" dir="2700000" algn="tl" rotWithShape="0">
                    <a:srgbClr val="000000">
                      <a:alpha val="43000"/>
                    </a:srgbClr>
                  </a:outerShdw>
                </a:effectLst>
                <a:latin typeface="Cambria"/>
                <a:cs typeface="Cambria"/>
              </a:rPr>
              <a:t>of </a:t>
            </a:r>
            <a:r>
              <a:rPr lang="en-US" sz="5000" dirty="0" smtClean="0">
                <a:solidFill>
                  <a:srgbClr val="49E45E"/>
                </a:solidFill>
                <a:effectLst>
                  <a:outerShdw blurRad="50800" dist="38100" dir="2700000" algn="tl" rotWithShape="0">
                    <a:srgbClr val="000000">
                      <a:alpha val="43000"/>
                    </a:srgbClr>
                  </a:outerShdw>
                </a:effectLst>
                <a:latin typeface="Cambria"/>
                <a:cs typeface="Cambria"/>
              </a:rPr>
              <a:t>Healthcare Workers </a:t>
            </a:r>
            <a:r>
              <a:rPr lang="en-US" sz="5000" dirty="0">
                <a:solidFill>
                  <a:srgbClr val="49E45E"/>
                </a:solidFill>
                <a:effectLst>
                  <a:outerShdw blurRad="50800" dist="38100" dir="2700000" algn="tl" rotWithShape="0">
                    <a:srgbClr val="000000">
                      <a:alpha val="43000"/>
                    </a:srgbClr>
                  </a:outerShdw>
                </a:effectLst>
                <a:latin typeface="Cambria"/>
                <a:cs typeface="Cambria"/>
              </a:rPr>
              <a:t>I</a:t>
            </a:r>
            <a:r>
              <a:rPr lang="en-US" sz="5000" dirty="0" smtClean="0">
                <a:solidFill>
                  <a:srgbClr val="49E45E"/>
                </a:solidFill>
                <a:effectLst>
                  <a:outerShdw blurRad="50800" dist="38100" dir="2700000" algn="tl" rotWithShape="0">
                    <a:srgbClr val="000000">
                      <a:alpha val="43000"/>
                    </a:srgbClr>
                  </a:outerShdw>
                </a:effectLst>
                <a:latin typeface="Cambria"/>
                <a:cs typeface="Cambria"/>
              </a:rPr>
              <a:t>nfected </a:t>
            </a:r>
            <a:r>
              <a:rPr lang="en-US" sz="5000" dirty="0">
                <a:solidFill>
                  <a:srgbClr val="49E45E"/>
                </a:solidFill>
                <a:effectLst>
                  <a:outerShdw blurRad="50800" dist="38100" dir="2700000" algn="tl" rotWithShape="0">
                    <a:srgbClr val="000000">
                      <a:alpha val="43000"/>
                    </a:srgbClr>
                  </a:outerShdw>
                </a:effectLst>
                <a:latin typeface="Cambria"/>
                <a:cs typeface="Cambria"/>
              </a:rPr>
              <a:t>with HBV, HCV and/or HIV in the United States. </a:t>
            </a:r>
          </a:p>
        </p:txBody>
      </p:sp>
      <p:pic>
        <p:nvPicPr>
          <p:cNvPr id="638979" name="Picture 3"/>
          <p:cNvPicPr>
            <a:picLocks noChangeAspect="1" noChangeArrowheads="1"/>
          </p:cNvPicPr>
          <p:nvPr/>
        </p:nvPicPr>
        <p:blipFill>
          <a:blip r:embed="rId3"/>
          <a:srcRect/>
          <a:stretch>
            <a:fillRect/>
          </a:stretch>
        </p:blipFill>
        <p:spPr bwMode="auto">
          <a:xfrm>
            <a:off x="381000" y="2743200"/>
            <a:ext cx="8077200" cy="76200"/>
          </a:xfrm>
          <a:prstGeom prst="rect">
            <a:avLst/>
          </a:prstGeom>
          <a:noFill/>
          <a:ln w="9525">
            <a:noFill/>
            <a:miter lim="800000"/>
            <a:headEnd/>
            <a:tailEnd/>
          </a:ln>
        </p:spPr>
      </p:pic>
      <p:sp>
        <p:nvSpPr>
          <p:cNvPr id="638980" name="Rectangle 4"/>
          <p:cNvSpPr>
            <a:spLocks noChangeArrowheads="1"/>
          </p:cNvSpPr>
          <p:nvPr/>
        </p:nvSpPr>
        <p:spPr bwMode="auto">
          <a:xfrm>
            <a:off x="2636838" y="3144838"/>
            <a:ext cx="4046537" cy="946150"/>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800" i="0">
                <a:effectLst>
                  <a:outerShdw blurRad="50800" dist="38100" dir="2700000" algn="tl" rotWithShape="0">
                    <a:srgbClr val="000000">
                      <a:alpha val="43000"/>
                    </a:srgbClr>
                  </a:outerShdw>
                </a:effectLst>
                <a:latin typeface="Cambria"/>
                <a:cs typeface="Cambria"/>
              </a:rPr>
              <a:t>David K. Henderson, M.D.</a:t>
            </a:r>
          </a:p>
          <a:p>
            <a:pPr algn="ctr" eaLnBrk="0" hangingPunct="0">
              <a:defRPr/>
            </a:pPr>
            <a:endParaRPr lang="en-US" sz="2800" i="0">
              <a:effectLst>
                <a:outerShdw blurRad="50800" dist="38100" dir="2700000" algn="tl" rotWithShape="0">
                  <a:srgbClr val="000000">
                    <a:alpha val="43000"/>
                  </a:srgbClr>
                </a:outerShdw>
              </a:effectLst>
              <a:latin typeface="Cambria"/>
              <a:cs typeface="Cambria"/>
            </a:endParaRPr>
          </a:p>
        </p:txBody>
      </p:sp>
      <p:sp>
        <p:nvSpPr>
          <p:cNvPr id="638981" name="Rectangle 5"/>
          <p:cNvSpPr>
            <a:spLocks noChangeArrowheads="1"/>
          </p:cNvSpPr>
          <p:nvPr/>
        </p:nvSpPr>
        <p:spPr bwMode="auto">
          <a:xfrm>
            <a:off x="1219200" y="3810000"/>
            <a:ext cx="6858000" cy="2308324"/>
          </a:xfrm>
          <a:prstGeom prst="rect">
            <a:avLst/>
          </a:prstGeom>
          <a:noFill/>
          <a:ln w="9525">
            <a:noFill/>
            <a:miter lim="800000"/>
            <a:headEnd/>
            <a:tailEnd/>
          </a:ln>
          <a:effectLst/>
        </p:spPr>
        <p:txBody>
          <a:bodyPr wrap="square">
            <a:prstTxWarp prst="textNoShape">
              <a:avLst/>
            </a:prstTxWarp>
            <a:spAutoFit/>
          </a:bodyPr>
          <a:lstStyle/>
          <a:p>
            <a:pPr eaLnBrk="0" hangingPunct="0">
              <a:defRPr/>
            </a:pPr>
            <a:r>
              <a:rPr lang="en-US" sz="2400" i="0" dirty="0">
                <a:effectLst>
                  <a:outerShdw blurRad="50800" dist="38100" dir="2700000" algn="tl" rotWithShape="0">
                    <a:srgbClr val="000000">
                      <a:alpha val="43000"/>
                    </a:srgbClr>
                  </a:outerShdw>
                </a:effectLst>
                <a:latin typeface="Cambria"/>
                <a:cs typeface="Cambria"/>
              </a:rPr>
              <a:t>Disclosure : </a:t>
            </a:r>
            <a:r>
              <a:rPr lang="en-US" sz="2400" i="0" dirty="0" smtClean="0">
                <a:effectLst>
                  <a:outerShdw blurRad="50800" dist="38100" dir="2700000" algn="tl" rotWithShape="0">
                    <a:srgbClr val="000000">
                      <a:alpha val="43000"/>
                    </a:srgbClr>
                  </a:outerShdw>
                </a:effectLst>
                <a:latin typeface="Cambria"/>
                <a:cs typeface="Cambria"/>
              </a:rPr>
              <a:t>Spouse works for Merck, Inc.</a:t>
            </a:r>
            <a:endParaRPr lang="en-US" sz="2400" i="0" dirty="0">
              <a:effectLst>
                <a:outerShdw blurRad="50800" dist="38100" dir="2700000" algn="tl" rotWithShape="0">
                  <a:srgbClr val="000000">
                    <a:alpha val="43000"/>
                  </a:srgbClr>
                </a:outerShdw>
              </a:effectLst>
              <a:latin typeface="Cambria"/>
              <a:cs typeface="Cambria"/>
            </a:endParaRPr>
          </a:p>
          <a:p>
            <a:pPr eaLnBrk="0" hangingPunct="0">
              <a:defRPr/>
            </a:pPr>
            <a:endParaRPr lang="en-US" sz="2400" i="0" dirty="0">
              <a:effectLst>
                <a:outerShdw blurRad="50800" dist="38100" dir="2700000" algn="tl" rotWithShape="0">
                  <a:srgbClr val="000000">
                    <a:alpha val="43000"/>
                  </a:srgbClr>
                </a:outerShdw>
              </a:effectLst>
              <a:latin typeface="Cambria"/>
              <a:cs typeface="Cambria"/>
            </a:endParaRPr>
          </a:p>
          <a:p>
            <a:pPr eaLnBrk="0" hangingPunct="0">
              <a:defRPr/>
            </a:pPr>
            <a:r>
              <a:rPr lang="en-US" sz="2400" i="0" dirty="0">
                <a:effectLst>
                  <a:outerShdw blurRad="50800" dist="38100" dir="2700000" algn="tl" rotWithShape="0">
                    <a:srgbClr val="000000">
                      <a:alpha val="43000"/>
                    </a:srgbClr>
                  </a:outerShdw>
                </a:effectLst>
                <a:latin typeface="Cambria"/>
                <a:cs typeface="Cambria"/>
              </a:rPr>
              <a:t>Presentation Includes: Discussion of unapproved off-label and/or investigational uses (prophylaxis) of one or more products (</a:t>
            </a:r>
            <a:r>
              <a:rPr lang="en-US" sz="2400" i="0" dirty="0" smtClean="0">
                <a:effectLst>
                  <a:outerShdw blurRad="50800" dist="38100" dir="2700000" algn="tl" rotWithShape="0">
                    <a:srgbClr val="000000">
                      <a:alpha val="43000"/>
                    </a:srgbClr>
                  </a:outerShdw>
                </a:effectLst>
                <a:latin typeface="Cambria"/>
                <a:cs typeface="Cambria"/>
              </a:rPr>
              <a:t>antivirals)</a:t>
            </a:r>
            <a:r>
              <a:rPr lang="en-US" sz="2400" i="0" dirty="0">
                <a:effectLst>
                  <a:outerShdw blurRad="50800" dist="38100" dir="2700000" algn="tl" rotWithShape="0">
                    <a:srgbClr val="000000">
                      <a:alpha val="43000"/>
                    </a:srgbClr>
                  </a:outerShdw>
                </a:effectLst>
                <a:latin typeface="Cambria"/>
                <a:cs typeface="Cambria"/>
              </a:rPr>
              <a:t>.</a:t>
            </a:r>
          </a:p>
          <a:p>
            <a:pPr eaLnBrk="0" hangingPunct="0">
              <a:defRPr/>
            </a:pPr>
            <a:endParaRPr lang="en-US" sz="2400" i="0" dirty="0">
              <a:effectLst>
                <a:outerShdw blurRad="50800" dist="38100" dir="2700000" algn="tl" rotWithShape="0">
                  <a:srgbClr val="000000">
                    <a:alpha val="43000"/>
                  </a:srgbClr>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38978"/>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638979"/>
                                        </p:tgtEl>
                                        <p:attrNameLst>
                                          <p:attrName>style.visibility</p:attrName>
                                        </p:attrNameLst>
                                      </p:cBhvr>
                                      <p:to>
                                        <p:strVal val="visible"/>
                                      </p:to>
                                    </p:set>
                                    <p:anim calcmode="lin" valueType="num">
                                      <p:cBhvr>
                                        <p:cTn id="10" dur="500" fill="hold"/>
                                        <p:tgtEl>
                                          <p:spTgt spid="638979"/>
                                        </p:tgtEl>
                                        <p:attrNameLst>
                                          <p:attrName>ppt_x</p:attrName>
                                        </p:attrNameLst>
                                      </p:cBhvr>
                                      <p:tavLst>
                                        <p:tav tm="0">
                                          <p:val>
                                            <p:strVal val="#ppt_x-#ppt_w/2"/>
                                          </p:val>
                                        </p:tav>
                                        <p:tav tm="100000">
                                          <p:val>
                                            <p:strVal val="#ppt_x"/>
                                          </p:val>
                                        </p:tav>
                                      </p:tavLst>
                                    </p:anim>
                                    <p:anim calcmode="lin" valueType="num">
                                      <p:cBhvr>
                                        <p:cTn id="11" dur="500" fill="hold"/>
                                        <p:tgtEl>
                                          <p:spTgt spid="638979"/>
                                        </p:tgtEl>
                                        <p:attrNameLst>
                                          <p:attrName>ppt_y</p:attrName>
                                        </p:attrNameLst>
                                      </p:cBhvr>
                                      <p:tavLst>
                                        <p:tav tm="0">
                                          <p:val>
                                            <p:strVal val="#ppt_y"/>
                                          </p:val>
                                        </p:tav>
                                        <p:tav tm="100000">
                                          <p:val>
                                            <p:strVal val="#ppt_y"/>
                                          </p:val>
                                        </p:tav>
                                      </p:tavLst>
                                    </p:anim>
                                    <p:anim calcmode="lin" valueType="num">
                                      <p:cBhvr>
                                        <p:cTn id="12" dur="500" fill="hold"/>
                                        <p:tgtEl>
                                          <p:spTgt spid="638979"/>
                                        </p:tgtEl>
                                        <p:attrNameLst>
                                          <p:attrName>ppt_w</p:attrName>
                                        </p:attrNameLst>
                                      </p:cBhvr>
                                      <p:tavLst>
                                        <p:tav tm="0">
                                          <p:val>
                                            <p:fltVal val="0"/>
                                          </p:val>
                                        </p:tav>
                                        <p:tav tm="100000">
                                          <p:val>
                                            <p:strVal val="#ppt_w"/>
                                          </p:val>
                                        </p:tav>
                                      </p:tavLst>
                                    </p:anim>
                                    <p:anim calcmode="lin" valueType="num">
                                      <p:cBhvr>
                                        <p:cTn id="13" dur="500" fill="hold"/>
                                        <p:tgtEl>
                                          <p:spTgt spid="638979"/>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638980"/>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638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autoUpdateAnimBg="0"/>
      <p:bldP spid="638980" grpId="0" autoUpdateAnimBg="0"/>
      <p:bldP spid="63898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946" name="Picture 2"/>
          <p:cNvPicPr>
            <a:picLocks noChangeAspect="1" noChangeArrowheads="1"/>
          </p:cNvPicPr>
          <p:nvPr/>
        </p:nvPicPr>
        <p:blipFill>
          <a:blip r:embed="rId3"/>
          <a:srcRect/>
          <a:stretch>
            <a:fillRect/>
          </a:stretch>
        </p:blipFill>
        <p:spPr bwMode="auto">
          <a:xfrm>
            <a:off x="381000" y="1752600"/>
            <a:ext cx="8077200" cy="76200"/>
          </a:xfrm>
          <a:prstGeom prst="rect">
            <a:avLst/>
          </a:prstGeom>
          <a:noFill/>
          <a:ln w="9525">
            <a:noFill/>
            <a:miter lim="800000"/>
            <a:headEnd/>
            <a:tailEnd/>
          </a:ln>
        </p:spPr>
      </p:pic>
      <p:sp>
        <p:nvSpPr>
          <p:cNvPr id="466947" name="Text Box 3"/>
          <p:cNvSpPr txBox="1">
            <a:spLocks noChangeArrowheads="1"/>
          </p:cNvSpPr>
          <p:nvPr/>
        </p:nvSpPr>
        <p:spPr bwMode="auto">
          <a:xfrm>
            <a:off x="762000" y="152400"/>
            <a:ext cx="7772400" cy="1322413"/>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defRPr/>
            </a:pPr>
            <a:r>
              <a:rPr lang="en-US" sz="4400">
                <a:solidFill>
                  <a:srgbClr val="4EFA64"/>
                </a:solidFill>
                <a:effectLst>
                  <a:outerShdw blurRad="38100" dist="38100" dir="2700000" algn="tl">
                    <a:srgbClr val="000000"/>
                  </a:outerShdw>
                </a:effectLst>
                <a:latin typeface="Cambria"/>
                <a:cs typeface="Cambria"/>
              </a:rPr>
              <a:t>Primary Prevention</a:t>
            </a:r>
          </a:p>
          <a:p>
            <a:pPr algn="ctr" eaLnBrk="0" hangingPunct="0">
              <a:lnSpc>
                <a:spcPct val="90000"/>
              </a:lnSpc>
              <a:defRPr/>
            </a:pPr>
            <a:r>
              <a:rPr lang="en-US" sz="4400">
                <a:solidFill>
                  <a:srgbClr val="4EFA64"/>
                </a:solidFill>
                <a:effectLst>
                  <a:outerShdw blurRad="38100" dist="38100" dir="2700000" algn="tl">
                    <a:srgbClr val="000000"/>
                  </a:outerShdw>
                </a:effectLst>
                <a:latin typeface="Cambria"/>
                <a:cs typeface="Cambria"/>
              </a:rPr>
              <a:t>Reducing Risk for Exposure</a:t>
            </a:r>
          </a:p>
        </p:txBody>
      </p:sp>
      <p:sp>
        <p:nvSpPr>
          <p:cNvPr id="466948" name="Text Box 4"/>
          <p:cNvSpPr txBox="1">
            <a:spLocks noChangeArrowheads="1"/>
          </p:cNvSpPr>
          <p:nvPr/>
        </p:nvSpPr>
        <p:spPr bwMode="auto">
          <a:xfrm>
            <a:off x="152400" y="2369187"/>
            <a:ext cx="8915400" cy="3269613"/>
          </a:xfrm>
          <a:prstGeom prst="rect">
            <a:avLst/>
          </a:prstGeom>
          <a:noFill/>
          <a:ln w="9525">
            <a:noFill/>
            <a:miter lim="800000"/>
            <a:headEnd/>
            <a:tailEnd/>
          </a:ln>
          <a:effectLst/>
        </p:spPr>
        <p:txBody>
          <a:bodyPr wrap="square">
            <a:prstTxWarp prst="textNoShape">
              <a:avLst/>
            </a:prstTxWarp>
            <a:spAutoFit/>
          </a:bodyPr>
          <a:lstStyle/>
          <a:p>
            <a:pPr marL="457200" indent="-457200" eaLnBrk="0" hangingPunct="0">
              <a:lnSpc>
                <a:spcPct val="90000"/>
              </a:lnSpc>
              <a:spcBef>
                <a:spcPts val="0"/>
              </a:spcBef>
              <a:spcAft>
                <a:spcPts val="2400"/>
              </a:spcAft>
              <a:buClr>
                <a:srgbClr val="FF0606"/>
              </a:buClr>
              <a:buFont typeface="Times" charset="0"/>
              <a:buChar char="•"/>
              <a:defRPr/>
            </a:pPr>
            <a:r>
              <a:rPr lang="en-US" sz="2800" i="0" dirty="0">
                <a:effectLst>
                  <a:outerShdw blurRad="38100" dist="38100" dir="2700000" algn="tl">
                    <a:srgbClr val="000000"/>
                  </a:outerShdw>
                </a:effectLst>
                <a:latin typeface="Cambria"/>
                <a:cs typeface="Cambria"/>
              </a:rPr>
              <a:t>Thoughtful Use of Universal/Standard Precautions</a:t>
            </a:r>
          </a:p>
          <a:p>
            <a:pPr marL="457200" indent="-457200" eaLnBrk="0" hangingPunct="0">
              <a:lnSpc>
                <a:spcPct val="90000"/>
              </a:lnSpc>
              <a:spcBef>
                <a:spcPts val="0"/>
              </a:spcBef>
              <a:spcAft>
                <a:spcPts val="2400"/>
              </a:spcAft>
              <a:buClr>
                <a:srgbClr val="FF0606"/>
              </a:buClr>
              <a:buFont typeface="Times" charset="0"/>
              <a:buChar char="•"/>
              <a:defRPr/>
            </a:pPr>
            <a:r>
              <a:rPr lang="en-US" sz="2800" i="0" dirty="0">
                <a:effectLst>
                  <a:outerShdw blurRad="38100" dist="38100" dir="2700000" algn="tl">
                    <a:srgbClr val="000000"/>
                  </a:outerShdw>
                </a:effectLst>
                <a:latin typeface="Cambria"/>
                <a:cs typeface="Cambria"/>
              </a:rPr>
              <a:t>Education – Retraining Staff about Occupational Risks</a:t>
            </a:r>
          </a:p>
          <a:p>
            <a:pPr marL="457200" indent="-457200" eaLnBrk="0" hangingPunct="0">
              <a:lnSpc>
                <a:spcPct val="90000"/>
              </a:lnSpc>
              <a:spcBef>
                <a:spcPts val="0"/>
              </a:spcBef>
              <a:spcAft>
                <a:spcPts val="2400"/>
              </a:spcAft>
              <a:buClr>
                <a:srgbClr val="FF0606"/>
              </a:buClr>
              <a:buFont typeface="Times" charset="0"/>
              <a:buChar char="•"/>
              <a:defRPr/>
            </a:pPr>
            <a:r>
              <a:rPr lang="en-US" sz="2800" i="0" dirty="0">
                <a:effectLst>
                  <a:outerShdw blurRad="38100" dist="38100" dir="2700000" algn="tl">
                    <a:srgbClr val="000000"/>
                  </a:outerShdw>
                </a:effectLst>
                <a:latin typeface="Cambria"/>
                <a:cs typeface="Cambria"/>
              </a:rPr>
              <a:t>Modification of Procedures and Work Practices</a:t>
            </a:r>
          </a:p>
          <a:p>
            <a:pPr marL="457200" indent="-457200" eaLnBrk="0" hangingPunct="0">
              <a:lnSpc>
                <a:spcPct val="90000"/>
              </a:lnSpc>
              <a:spcBef>
                <a:spcPts val="0"/>
              </a:spcBef>
              <a:spcAft>
                <a:spcPts val="2400"/>
              </a:spcAft>
              <a:buClr>
                <a:srgbClr val="FF0606"/>
              </a:buClr>
              <a:buFont typeface="Times" charset="0"/>
              <a:buChar char="•"/>
              <a:defRPr/>
            </a:pPr>
            <a:r>
              <a:rPr lang="en-US" sz="2800" i="0" dirty="0">
                <a:effectLst>
                  <a:outerShdw blurRad="38100" dist="38100" dir="2700000" algn="tl">
                    <a:srgbClr val="000000"/>
                  </a:outerShdw>
                </a:effectLst>
                <a:latin typeface="Cambria"/>
                <a:cs typeface="Cambria"/>
              </a:rPr>
              <a:t>Modification of Medical/Nursing School Curricula</a:t>
            </a:r>
          </a:p>
          <a:p>
            <a:pPr marL="457200" indent="-457200" eaLnBrk="0" hangingPunct="0">
              <a:lnSpc>
                <a:spcPct val="90000"/>
              </a:lnSpc>
              <a:spcBef>
                <a:spcPts val="0"/>
              </a:spcBef>
              <a:spcAft>
                <a:spcPts val="2400"/>
              </a:spcAft>
              <a:buClr>
                <a:srgbClr val="FF0606"/>
              </a:buClr>
              <a:buFont typeface="Times" charset="0"/>
              <a:buChar char="•"/>
              <a:defRPr/>
            </a:pPr>
            <a:r>
              <a:rPr lang="en-US" sz="2800" i="0" dirty="0">
                <a:effectLst>
                  <a:outerShdw blurRad="38100" dist="38100" dir="2700000" algn="tl">
                    <a:srgbClr val="000000"/>
                  </a:outerShdw>
                </a:effectLst>
                <a:latin typeface="Cambria"/>
                <a:cs typeface="Cambria"/>
              </a:rPr>
              <a:t>Engineered Controls – Use of  Technological </a:t>
            </a:r>
            <a:r>
              <a:rPr lang="en-US" sz="2800" i="0" dirty="0" smtClean="0">
                <a:effectLst>
                  <a:outerShdw blurRad="38100" dist="38100" dir="2700000" algn="tl">
                    <a:srgbClr val="000000"/>
                  </a:outerShdw>
                </a:effectLst>
                <a:latin typeface="Cambria"/>
                <a:cs typeface="Cambria"/>
              </a:rPr>
              <a:t>Advances</a:t>
            </a:r>
            <a:endParaRPr lang="en-US" sz="2800" i="0" dirty="0">
              <a:effectLst>
                <a:outerShdw blurRad="38100" dist="38100" dir="2700000" algn="tl">
                  <a:srgbClr val="000000"/>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66947"/>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466946"/>
                                        </p:tgtEl>
                                        <p:attrNameLst>
                                          <p:attrName>style.visibility</p:attrName>
                                        </p:attrNameLst>
                                      </p:cBhvr>
                                      <p:to>
                                        <p:strVal val="visible"/>
                                      </p:to>
                                    </p:set>
                                    <p:anim calcmode="lin" valueType="num">
                                      <p:cBhvr>
                                        <p:cTn id="10" dur="500" fill="hold"/>
                                        <p:tgtEl>
                                          <p:spTgt spid="466946"/>
                                        </p:tgtEl>
                                        <p:attrNameLst>
                                          <p:attrName>ppt_x</p:attrName>
                                        </p:attrNameLst>
                                      </p:cBhvr>
                                      <p:tavLst>
                                        <p:tav tm="0">
                                          <p:val>
                                            <p:strVal val="#ppt_x-#ppt_w/2"/>
                                          </p:val>
                                        </p:tav>
                                        <p:tav tm="100000">
                                          <p:val>
                                            <p:strVal val="#ppt_x"/>
                                          </p:val>
                                        </p:tav>
                                      </p:tavLst>
                                    </p:anim>
                                    <p:anim calcmode="lin" valueType="num">
                                      <p:cBhvr>
                                        <p:cTn id="11" dur="500" fill="hold"/>
                                        <p:tgtEl>
                                          <p:spTgt spid="466946"/>
                                        </p:tgtEl>
                                        <p:attrNameLst>
                                          <p:attrName>ppt_y</p:attrName>
                                        </p:attrNameLst>
                                      </p:cBhvr>
                                      <p:tavLst>
                                        <p:tav tm="0">
                                          <p:val>
                                            <p:strVal val="#ppt_y"/>
                                          </p:val>
                                        </p:tav>
                                        <p:tav tm="100000">
                                          <p:val>
                                            <p:strVal val="#ppt_y"/>
                                          </p:val>
                                        </p:tav>
                                      </p:tavLst>
                                    </p:anim>
                                    <p:anim calcmode="lin" valueType="num">
                                      <p:cBhvr>
                                        <p:cTn id="12" dur="500" fill="hold"/>
                                        <p:tgtEl>
                                          <p:spTgt spid="466946"/>
                                        </p:tgtEl>
                                        <p:attrNameLst>
                                          <p:attrName>ppt_w</p:attrName>
                                        </p:attrNameLst>
                                      </p:cBhvr>
                                      <p:tavLst>
                                        <p:tav tm="0">
                                          <p:val>
                                            <p:fltVal val="0"/>
                                          </p:val>
                                        </p:tav>
                                        <p:tav tm="100000">
                                          <p:val>
                                            <p:strVal val="#ppt_w"/>
                                          </p:val>
                                        </p:tav>
                                      </p:tavLst>
                                    </p:anim>
                                    <p:anim calcmode="lin" valueType="num">
                                      <p:cBhvr>
                                        <p:cTn id="13" dur="500" fill="hold"/>
                                        <p:tgtEl>
                                          <p:spTgt spid="46694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466948">
                                            <p:txEl>
                                              <p:pRg st="0" end="0"/>
                                            </p:txEl>
                                          </p:spTgt>
                                        </p:tgtEl>
                                        <p:attrNameLst>
                                          <p:attrName>style.visibility</p:attrName>
                                        </p:attrNameLst>
                                      </p:cBhvr>
                                      <p:to>
                                        <p:strVal val="visible"/>
                                      </p:to>
                                    </p:set>
                                    <p:animEffect transition="in" filter="slide(fromTop)">
                                      <p:cBhvr>
                                        <p:cTn id="17" dur="500"/>
                                        <p:tgtEl>
                                          <p:spTgt spid="466948">
                                            <p:txEl>
                                              <p:pRg st="0" end="0"/>
                                            </p:txEl>
                                          </p:spTgt>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466948">
                                            <p:txEl>
                                              <p:pRg st="1" end="1"/>
                                            </p:txEl>
                                          </p:spTgt>
                                        </p:tgtEl>
                                        <p:attrNameLst>
                                          <p:attrName>style.visibility</p:attrName>
                                        </p:attrNameLst>
                                      </p:cBhvr>
                                      <p:to>
                                        <p:strVal val="visible"/>
                                      </p:to>
                                    </p:set>
                                    <p:animEffect transition="in" filter="slide(fromTop)">
                                      <p:cBhvr>
                                        <p:cTn id="21" dur="500"/>
                                        <p:tgtEl>
                                          <p:spTgt spid="466948">
                                            <p:txEl>
                                              <p:pRg st="1" end="1"/>
                                            </p:txEl>
                                          </p:spTgt>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466948">
                                            <p:txEl>
                                              <p:pRg st="2" end="2"/>
                                            </p:txEl>
                                          </p:spTgt>
                                        </p:tgtEl>
                                        <p:attrNameLst>
                                          <p:attrName>style.visibility</p:attrName>
                                        </p:attrNameLst>
                                      </p:cBhvr>
                                      <p:to>
                                        <p:strVal val="visible"/>
                                      </p:to>
                                    </p:set>
                                    <p:animEffect transition="in" filter="slide(fromTop)">
                                      <p:cBhvr>
                                        <p:cTn id="25" dur="500"/>
                                        <p:tgtEl>
                                          <p:spTgt spid="466948">
                                            <p:txEl>
                                              <p:pRg st="2" end="2"/>
                                            </p:txEl>
                                          </p:spTgt>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466948">
                                            <p:txEl>
                                              <p:pRg st="3" end="3"/>
                                            </p:txEl>
                                          </p:spTgt>
                                        </p:tgtEl>
                                        <p:attrNameLst>
                                          <p:attrName>style.visibility</p:attrName>
                                        </p:attrNameLst>
                                      </p:cBhvr>
                                      <p:to>
                                        <p:strVal val="visible"/>
                                      </p:to>
                                    </p:set>
                                    <p:animEffect transition="in" filter="slide(fromTop)">
                                      <p:cBhvr>
                                        <p:cTn id="29" dur="500"/>
                                        <p:tgtEl>
                                          <p:spTgt spid="466948">
                                            <p:txEl>
                                              <p:pRg st="3" end="3"/>
                                            </p:txEl>
                                          </p:spTgt>
                                        </p:tgtEl>
                                      </p:cBhvr>
                                    </p:animEffect>
                                  </p:childTnLst>
                                </p:cTn>
                              </p:par>
                            </p:childTnLst>
                          </p:cTn>
                        </p:par>
                        <p:par>
                          <p:cTn id="30" fill="hold">
                            <p:stCondLst>
                              <p:cond delay="3000"/>
                            </p:stCondLst>
                            <p:childTnLst>
                              <p:par>
                                <p:cTn id="31" presetID="12" presetClass="entr" presetSubtype="1" fill="hold" grpId="0" nodeType="afterEffect">
                                  <p:stCondLst>
                                    <p:cond delay="0"/>
                                  </p:stCondLst>
                                  <p:childTnLst>
                                    <p:set>
                                      <p:cBhvr>
                                        <p:cTn id="32" dur="1" fill="hold">
                                          <p:stCondLst>
                                            <p:cond delay="0"/>
                                          </p:stCondLst>
                                        </p:cTn>
                                        <p:tgtEl>
                                          <p:spTgt spid="466948">
                                            <p:txEl>
                                              <p:pRg st="4" end="4"/>
                                            </p:txEl>
                                          </p:spTgt>
                                        </p:tgtEl>
                                        <p:attrNameLst>
                                          <p:attrName>style.visibility</p:attrName>
                                        </p:attrNameLst>
                                      </p:cBhvr>
                                      <p:to>
                                        <p:strVal val="visible"/>
                                      </p:to>
                                    </p:set>
                                    <p:animEffect transition="in" filter="slide(fromTop)">
                                      <p:cBhvr>
                                        <p:cTn id="33" dur="500"/>
                                        <p:tgtEl>
                                          <p:spTgt spid="4669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7" grpId="0" autoUpdateAnimBg="0"/>
      <p:bldP spid="466948" grpId="0" build="p" bldLvl="4"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045170" y="6037568"/>
            <a:ext cx="7794402" cy="820433"/>
            <a:chOff x="1046398" y="5504168"/>
            <a:chExt cx="7341407" cy="820433"/>
          </a:xfrm>
        </p:grpSpPr>
        <p:grpSp>
          <p:nvGrpSpPr>
            <p:cNvPr id="5" name="Group 4"/>
            <p:cNvGrpSpPr/>
            <p:nvPr/>
          </p:nvGrpSpPr>
          <p:grpSpPr>
            <a:xfrm>
              <a:off x="1046398" y="5504168"/>
              <a:ext cx="7048008" cy="820433"/>
              <a:chOff x="497522" y="5410200"/>
              <a:chExt cx="8290843" cy="820433"/>
            </a:xfrm>
          </p:grpSpPr>
          <p:grpSp>
            <p:nvGrpSpPr>
              <p:cNvPr id="6" name="Group 5"/>
              <p:cNvGrpSpPr/>
              <p:nvPr/>
            </p:nvGrpSpPr>
            <p:grpSpPr>
              <a:xfrm>
                <a:off x="497522" y="5451680"/>
                <a:ext cx="1020507" cy="778952"/>
                <a:chOff x="497024" y="5451680"/>
                <a:chExt cx="1041698" cy="778952"/>
              </a:xfrm>
            </p:grpSpPr>
            <p:sp>
              <p:nvSpPr>
                <p:cNvPr id="39" name="TextBox 38"/>
                <p:cNvSpPr txBox="1"/>
                <p:nvPr/>
              </p:nvSpPr>
              <p:spPr>
                <a:xfrm rot="17788873">
                  <a:off x="316710"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1985</a:t>
                  </a:r>
                  <a:endParaRPr lang="en-US" sz="1800" dirty="0">
                    <a:effectLst>
                      <a:outerShdw blurRad="50800" dist="38100" dir="2700000" algn="tl" rotWithShape="0">
                        <a:srgbClr val="000000">
                          <a:alpha val="43000"/>
                        </a:srgbClr>
                      </a:outerShdw>
                    </a:effectLst>
                    <a:latin typeface="Cambria"/>
                    <a:cs typeface="Cambria"/>
                  </a:endParaRPr>
                </a:p>
              </p:txBody>
            </p:sp>
            <p:sp>
              <p:nvSpPr>
                <p:cNvPr id="40" name="TextBox 39"/>
                <p:cNvSpPr txBox="1"/>
                <p:nvPr/>
              </p:nvSpPr>
              <p:spPr>
                <a:xfrm rot="17788873">
                  <a:off x="6352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1986</a:t>
                  </a:r>
                  <a:endParaRPr lang="en-US" sz="1800" dirty="0">
                    <a:effectLst>
                      <a:outerShdw blurRad="50800" dist="38100" dir="2700000" algn="tl" rotWithShape="0">
                        <a:srgbClr val="000000">
                          <a:alpha val="43000"/>
                        </a:srgbClr>
                      </a:outerShdw>
                    </a:effectLst>
                    <a:latin typeface="Cambria"/>
                    <a:cs typeface="Cambria"/>
                  </a:endParaRPr>
                </a:p>
              </p:txBody>
            </p:sp>
            <p:sp>
              <p:nvSpPr>
                <p:cNvPr id="41" name="TextBox 40"/>
                <p:cNvSpPr txBox="1"/>
                <p:nvPr/>
              </p:nvSpPr>
              <p:spPr>
                <a:xfrm rot="17788873">
                  <a:off x="9400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1987</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7" name="Group 6"/>
              <p:cNvGrpSpPr/>
              <p:nvPr/>
            </p:nvGrpSpPr>
            <p:grpSpPr>
              <a:xfrm>
                <a:off x="1390544" y="5451680"/>
                <a:ext cx="1020507" cy="778952"/>
                <a:chOff x="497024" y="5451680"/>
                <a:chExt cx="1041698" cy="778952"/>
              </a:xfrm>
            </p:grpSpPr>
            <p:sp>
              <p:nvSpPr>
                <p:cNvPr id="36" name="TextBox 35"/>
                <p:cNvSpPr txBox="1"/>
                <p:nvPr/>
              </p:nvSpPr>
              <p:spPr>
                <a:xfrm rot="17788873">
                  <a:off x="316710"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1988</a:t>
                  </a:r>
                  <a:endParaRPr lang="en-US" sz="1800" dirty="0">
                    <a:effectLst>
                      <a:outerShdw blurRad="50800" dist="38100" dir="2700000" algn="tl" rotWithShape="0">
                        <a:srgbClr val="000000">
                          <a:alpha val="43000"/>
                        </a:srgbClr>
                      </a:outerShdw>
                    </a:effectLst>
                    <a:latin typeface="Cambria"/>
                    <a:cs typeface="Cambria"/>
                  </a:endParaRPr>
                </a:p>
              </p:txBody>
            </p:sp>
            <p:sp>
              <p:nvSpPr>
                <p:cNvPr id="37" name="TextBox 36"/>
                <p:cNvSpPr txBox="1"/>
                <p:nvPr/>
              </p:nvSpPr>
              <p:spPr>
                <a:xfrm rot="17788873">
                  <a:off x="6352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1989</a:t>
                  </a:r>
                  <a:endParaRPr lang="en-US" sz="1800" dirty="0">
                    <a:effectLst>
                      <a:outerShdw blurRad="50800" dist="38100" dir="2700000" algn="tl" rotWithShape="0">
                        <a:srgbClr val="000000">
                          <a:alpha val="43000"/>
                        </a:srgbClr>
                      </a:outerShdw>
                    </a:effectLst>
                    <a:latin typeface="Cambria"/>
                    <a:cs typeface="Cambria"/>
                  </a:endParaRPr>
                </a:p>
              </p:txBody>
            </p:sp>
            <p:sp>
              <p:nvSpPr>
                <p:cNvPr id="38" name="TextBox 37"/>
                <p:cNvSpPr txBox="1"/>
                <p:nvPr/>
              </p:nvSpPr>
              <p:spPr>
                <a:xfrm rot="17788873">
                  <a:off x="9400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1990</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8" name="Group 7"/>
              <p:cNvGrpSpPr/>
              <p:nvPr/>
            </p:nvGrpSpPr>
            <p:grpSpPr>
              <a:xfrm>
                <a:off x="2283566" y="5451680"/>
                <a:ext cx="1020507" cy="778952"/>
                <a:chOff x="497024" y="5451680"/>
                <a:chExt cx="1041698" cy="778952"/>
              </a:xfrm>
            </p:grpSpPr>
            <p:sp>
              <p:nvSpPr>
                <p:cNvPr id="33" name="TextBox 32"/>
                <p:cNvSpPr txBox="1"/>
                <p:nvPr/>
              </p:nvSpPr>
              <p:spPr>
                <a:xfrm rot="17788873">
                  <a:off x="316710"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1991</a:t>
                  </a:r>
                  <a:endParaRPr lang="en-US" sz="1800" dirty="0">
                    <a:effectLst>
                      <a:outerShdw blurRad="50800" dist="38100" dir="2700000" algn="tl" rotWithShape="0">
                        <a:srgbClr val="000000">
                          <a:alpha val="43000"/>
                        </a:srgbClr>
                      </a:outerShdw>
                    </a:effectLst>
                    <a:latin typeface="Cambria"/>
                    <a:cs typeface="Cambria"/>
                  </a:endParaRPr>
                </a:p>
              </p:txBody>
            </p:sp>
            <p:sp>
              <p:nvSpPr>
                <p:cNvPr id="34" name="TextBox 33"/>
                <p:cNvSpPr txBox="1"/>
                <p:nvPr/>
              </p:nvSpPr>
              <p:spPr>
                <a:xfrm rot="17788873">
                  <a:off x="6352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1992</a:t>
                  </a:r>
                  <a:endParaRPr lang="en-US" sz="1800" dirty="0">
                    <a:effectLst>
                      <a:outerShdw blurRad="50800" dist="38100" dir="2700000" algn="tl" rotWithShape="0">
                        <a:srgbClr val="000000">
                          <a:alpha val="43000"/>
                        </a:srgbClr>
                      </a:outerShdw>
                    </a:effectLst>
                    <a:latin typeface="Cambria"/>
                    <a:cs typeface="Cambria"/>
                  </a:endParaRPr>
                </a:p>
              </p:txBody>
            </p:sp>
            <p:sp>
              <p:nvSpPr>
                <p:cNvPr id="35" name="TextBox 34"/>
                <p:cNvSpPr txBox="1"/>
                <p:nvPr/>
              </p:nvSpPr>
              <p:spPr>
                <a:xfrm rot="17788873">
                  <a:off x="9400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1993</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9" name="Group 8"/>
              <p:cNvGrpSpPr/>
              <p:nvPr/>
            </p:nvGrpSpPr>
            <p:grpSpPr>
              <a:xfrm>
                <a:off x="3176588" y="5451680"/>
                <a:ext cx="1020507" cy="778952"/>
                <a:chOff x="497024" y="5451680"/>
                <a:chExt cx="1041698" cy="778952"/>
              </a:xfrm>
            </p:grpSpPr>
            <p:sp>
              <p:nvSpPr>
                <p:cNvPr id="30" name="TextBox 29"/>
                <p:cNvSpPr txBox="1"/>
                <p:nvPr/>
              </p:nvSpPr>
              <p:spPr>
                <a:xfrm rot="17788873">
                  <a:off x="316710"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1994</a:t>
                  </a:r>
                  <a:endParaRPr lang="en-US" sz="1800" dirty="0">
                    <a:effectLst>
                      <a:outerShdw blurRad="50800" dist="38100" dir="2700000" algn="tl" rotWithShape="0">
                        <a:srgbClr val="000000">
                          <a:alpha val="43000"/>
                        </a:srgbClr>
                      </a:outerShdw>
                    </a:effectLst>
                    <a:latin typeface="Cambria"/>
                    <a:cs typeface="Cambria"/>
                  </a:endParaRPr>
                </a:p>
              </p:txBody>
            </p:sp>
            <p:sp>
              <p:nvSpPr>
                <p:cNvPr id="31" name="TextBox 30"/>
                <p:cNvSpPr txBox="1"/>
                <p:nvPr/>
              </p:nvSpPr>
              <p:spPr>
                <a:xfrm rot="17788873">
                  <a:off x="6352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1995</a:t>
                  </a:r>
                  <a:endParaRPr lang="en-US" sz="1800" dirty="0">
                    <a:effectLst>
                      <a:outerShdw blurRad="50800" dist="38100" dir="2700000" algn="tl" rotWithShape="0">
                        <a:srgbClr val="000000">
                          <a:alpha val="43000"/>
                        </a:srgbClr>
                      </a:outerShdw>
                    </a:effectLst>
                    <a:latin typeface="Cambria"/>
                    <a:cs typeface="Cambria"/>
                  </a:endParaRPr>
                </a:p>
              </p:txBody>
            </p:sp>
            <p:sp>
              <p:nvSpPr>
                <p:cNvPr id="32" name="TextBox 31"/>
                <p:cNvSpPr txBox="1"/>
                <p:nvPr/>
              </p:nvSpPr>
              <p:spPr>
                <a:xfrm rot="17788873">
                  <a:off x="940085" y="5631994"/>
                  <a:ext cx="778952" cy="41832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1996</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0" name="Group 9"/>
              <p:cNvGrpSpPr/>
              <p:nvPr/>
            </p:nvGrpSpPr>
            <p:grpSpPr>
              <a:xfrm>
                <a:off x="4065524" y="5451681"/>
                <a:ext cx="994571" cy="778952"/>
                <a:chOff x="487747" y="5451682"/>
                <a:chExt cx="1060252" cy="778952"/>
              </a:xfrm>
            </p:grpSpPr>
            <p:sp>
              <p:nvSpPr>
                <p:cNvPr id="27" name="TextBox 26"/>
                <p:cNvSpPr txBox="1"/>
                <p:nvPr/>
              </p:nvSpPr>
              <p:spPr>
                <a:xfrm rot="17788873">
                  <a:off x="316710"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1997</a:t>
                  </a:r>
                  <a:endParaRPr lang="en-US" sz="1800" dirty="0">
                    <a:effectLst>
                      <a:outerShdw blurRad="50800" dist="38100" dir="2700000" algn="tl" rotWithShape="0">
                        <a:srgbClr val="000000">
                          <a:alpha val="43000"/>
                        </a:srgbClr>
                      </a:outerShdw>
                    </a:effectLst>
                    <a:latin typeface="Cambria"/>
                    <a:cs typeface="Cambria"/>
                  </a:endParaRPr>
                </a:p>
              </p:txBody>
            </p:sp>
            <p:sp>
              <p:nvSpPr>
                <p:cNvPr id="28" name="TextBox 27"/>
                <p:cNvSpPr txBox="1"/>
                <p:nvPr/>
              </p:nvSpPr>
              <p:spPr>
                <a:xfrm rot="17788873">
                  <a:off x="6352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1998</a:t>
                  </a:r>
                  <a:endParaRPr lang="en-US" sz="1800" dirty="0">
                    <a:effectLst>
                      <a:outerShdw blurRad="50800" dist="38100" dir="2700000" algn="tl" rotWithShape="0">
                        <a:srgbClr val="000000">
                          <a:alpha val="43000"/>
                        </a:srgbClr>
                      </a:outerShdw>
                    </a:effectLst>
                    <a:latin typeface="Cambria"/>
                    <a:cs typeface="Cambria"/>
                  </a:endParaRPr>
                </a:p>
              </p:txBody>
            </p:sp>
            <p:sp>
              <p:nvSpPr>
                <p:cNvPr id="29" name="TextBox 28"/>
                <p:cNvSpPr txBox="1"/>
                <p:nvPr/>
              </p:nvSpPr>
              <p:spPr>
                <a:xfrm rot="17788873">
                  <a:off x="9400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1999</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1" name="Group 10"/>
              <p:cNvGrpSpPr/>
              <p:nvPr/>
            </p:nvGrpSpPr>
            <p:grpSpPr>
              <a:xfrm>
                <a:off x="4924439" y="5451681"/>
                <a:ext cx="994571" cy="778952"/>
                <a:chOff x="487747" y="5451682"/>
                <a:chExt cx="1060252" cy="778952"/>
              </a:xfrm>
            </p:grpSpPr>
            <p:sp>
              <p:nvSpPr>
                <p:cNvPr id="24" name="TextBox 23"/>
                <p:cNvSpPr txBox="1"/>
                <p:nvPr/>
              </p:nvSpPr>
              <p:spPr>
                <a:xfrm rot="17788873">
                  <a:off x="316710"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2000</a:t>
                  </a:r>
                  <a:endParaRPr lang="en-US" sz="1800" dirty="0">
                    <a:effectLst>
                      <a:outerShdw blurRad="50800" dist="38100" dir="2700000" algn="tl" rotWithShape="0">
                        <a:srgbClr val="000000">
                          <a:alpha val="43000"/>
                        </a:srgbClr>
                      </a:outerShdw>
                    </a:effectLst>
                    <a:latin typeface="Cambria"/>
                    <a:cs typeface="Cambria"/>
                  </a:endParaRPr>
                </a:p>
              </p:txBody>
            </p:sp>
            <p:sp>
              <p:nvSpPr>
                <p:cNvPr id="25" name="TextBox 24"/>
                <p:cNvSpPr txBox="1"/>
                <p:nvPr/>
              </p:nvSpPr>
              <p:spPr>
                <a:xfrm rot="17788873">
                  <a:off x="6352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2001</a:t>
                  </a:r>
                  <a:endParaRPr lang="en-US" sz="1800" dirty="0">
                    <a:effectLst>
                      <a:outerShdw blurRad="50800" dist="38100" dir="2700000" algn="tl" rotWithShape="0">
                        <a:srgbClr val="000000">
                          <a:alpha val="43000"/>
                        </a:srgbClr>
                      </a:outerShdw>
                    </a:effectLst>
                    <a:latin typeface="Cambria"/>
                    <a:cs typeface="Cambria"/>
                  </a:endParaRPr>
                </a:p>
              </p:txBody>
            </p:sp>
            <p:sp>
              <p:nvSpPr>
                <p:cNvPr id="26" name="TextBox 25"/>
                <p:cNvSpPr txBox="1"/>
                <p:nvPr/>
              </p:nvSpPr>
              <p:spPr>
                <a:xfrm rot="17788873">
                  <a:off x="9400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2002</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2" name="Group 11"/>
              <p:cNvGrpSpPr/>
              <p:nvPr/>
            </p:nvGrpSpPr>
            <p:grpSpPr>
              <a:xfrm>
                <a:off x="5783354" y="5451681"/>
                <a:ext cx="994571" cy="778952"/>
                <a:chOff x="487747" y="5451682"/>
                <a:chExt cx="1060252" cy="778952"/>
              </a:xfrm>
            </p:grpSpPr>
            <p:sp>
              <p:nvSpPr>
                <p:cNvPr id="21" name="TextBox 20"/>
                <p:cNvSpPr txBox="1"/>
                <p:nvPr/>
              </p:nvSpPr>
              <p:spPr>
                <a:xfrm rot="17788873">
                  <a:off x="316710"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2003</a:t>
                  </a:r>
                  <a:endParaRPr lang="en-US" sz="1800" dirty="0">
                    <a:effectLst>
                      <a:outerShdw blurRad="50800" dist="38100" dir="2700000" algn="tl" rotWithShape="0">
                        <a:srgbClr val="000000">
                          <a:alpha val="43000"/>
                        </a:srgbClr>
                      </a:outerShdw>
                    </a:effectLst>
                    <a:latin typeface="Cambria"/>
                    <a:cs typeface="Cambria"/>
                  </a:endParaRPr>
                </a:p>
              </p:txBody>
            </p:sp>
            <p:sp>
              <p:nvSpPr>
                <p:cNvPr id="22" name="TextBox 21"/>
                <p:cNvSpPr txBox="1"/>
                <p:nvPr/>
              </p:nvSpPr>
              <p:spPr>
                <a:xfrm rot="17788873">
                  <a:off x="6352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2004</a:t>
                  </a:r>
                  <a:endParaRPr lang="en-US" sz="1800" dirty="0">
                    <a:effectLst>
                      <a:outerShdw blurRad="50800" dist="38100" dir="2700000" algn="tl" rotWithShape="0">
                        <a:srgbClr val="000000">
                          <a:alpha val="43000"/>
                        </a:srgbClr>
                      </a:outerShdw>
                    </a:effectLst>
                    <a:latin typeface="Cambria"/>
                    <a:cs typeface="Cambria"/>
                  </a:endParaRPr>
                </a:p>
              </p:txBody>
            </p:sp>
            <p:sp>
              <p:nvSpPr>
                <p:cNvPr id="23" name="TextBox 22"/>
                <p:cNvSpPr txBox="1"/>
                <p:nvPr/>
              </p:nvSpPr>
              <p:spPr>
                <a:xfrm rot="17788873">
                  <a:off x="9400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2005</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3" name="Group 12"/>
              <p:cNvGrpSpPr/>
              <p:nvPr/>
            </p:nvGrpSpPr>
            <p:grpSpPr>
              <a:xfrm>
                <a:off x="6642269" y="5451681"/>
                <a:ext cx="994571" cy="778952"/>
                <a:chOff x="487747" y="5451682"/>
                <a:chExt cx="1060252" cy="778952"/>
              </a:xfrm>
            </p:grpSpPr>
            <p:sp>
              <p:nvSpPr>
                <p:cNvPr id="18" name="TextBox 17"/>
                <p:cNvSpPr txBox="1"/>
                <p:nvPr/>
              </p:nvSpPr>
              <p:spPr>
                <a:xfrm rot="17788873">
                  <a:off x="316710"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2006</a:t>
                  </a:r>
                  <a:endParaRPr lang="en-US" sz="1800" dirty="0">
                    <a:effectLst>
                      <a:outerShdw blurRad="50800" dist="38100" dir="2700000" algn="tl" rotWithShape="0">
                        <a:srgbClr val="000000">
                          <a:alpha val="43000"/>
                        </a:srgbClr>
                      </a:outerShdw>
                    </a:effectLst>
                    <a:latin typeface="Cambria"/>
                    <a:cs typeface="Cambria"/>
                  </a:endParaRPr>
                </a:p>
              </p:txBody>
            </p:sp>
            <p:sp>
              <p:nvSpPr>
                <p:cNvPr id="19" name="TextBox 18"/>
                <p:cNvSpPr txBox="1"/>
                <p:nvPr/>
              </p:nvSpPr>
              <p:spPr>
                <a:xfrm rot="17788873">
                  <a:off x="6352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2007</a:t>
                  </a:r>
                  <a:endParaRPr lang="en-US" sz="1800" dirty="0">
                    <a:effectLst>
                      <a:outerShdw blurRad="50800" dist="38100" dir="2700000" algn="tl" rotWithShape="0">
                        <a:srgbClr val="000000">
                          <a:alpha val="43000"/>
                        </a:srgbClr>
                      </a:outerShdw>
                    </a:effectLst>
                    <a:latin typeface="Cambria"/>
                    <a:cs typeface="Cambria"/>
                  </a:endParaRPr>
                </a:p>
              </p:txBody>
            </p:sp>
            <p:sp>
              <p:nvSpPr>
                <p:cNvPr id="20" name="TextBox 19"/>
                <p:cNvSpPr txBox="1"/>
                <p:nvPr/>
              </p:nvSpPr>
              <p:spPr>
                <a:xfrm rot="17788873">
                  <a:off x="940085" y="5622719"/>
                  <a:ext cx="778952" cy="436877"/>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2008</a:t>
                  </a:r>
                  <a:endParaRPr lang="en-US" sz="1800" dirty="0">
                    <a:effectLst>
                      <a:outerShdw blurRad="50800" dist="38100" dir="2700000" algn="tl" rotWithShape="0">
                        <a:srgbClr val="000000">
                          <a:alpha val="43000"/>
                        </a:srgbClr>
                      </a:outerShdw>
                    </a:effectLst>
                    <a:latin typeface="Cambria"/>
                    <a:cs typeface="Cambria"/>
                  </a:endParaRPr>
                </a:p>
              </p:txBody>
            </p:sp>
          </p:grpSp>
          <p:sp>
            <p:nvSpPr>
              <p:cNvPr id="14" name="TextBox 13"/>
              <p:cNvSpPr txBox="1"/>
              <p:nvPr/>
            </p:nvSpPr>
            <p:spPr>
              <a:xfrm rot="17788873">
                <a:off x="7324458" y="5594769"/>
                <a:ext cx="778952" cy="40981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2009</a:t>
                </a:r>
                <a:endParaRPr lang="en-US" sz="1800" dirty="0">
                  <a:effectLst>
                    <a:outerShdw blurRad="50800" dist="38100" dir="2700000" algn="tl" rotWithShape="0">
                      <a:srgbClr val="000000">
                        <a:alpha val="43000"/>
                      </a:srgbClr>
                    </a:outerShdw>
                  </a:effectLst>
                  <a:latin typeface="Cambria"/>
                  <a:cs typeface="Cambria"/>
                </a:endParaRPr>
              </a:p>
            </p:txBody>
          </p:sp>
          <p:sp>
            <p:nvSpPr>
              <p:cNvPr id="15" name="TextBox 14"/>
              <p:cNvSpPr txBox="1"/>
              <p:nvPr/>
            </p:nvSpPr>
            <p:spPr>
              <a:xfrm rot="17788873">
                <a:off x="7614300" y="5594769"/>
                <a:ext cx="778952" cy="40981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2010</a:t>
                </a:r>
                <a:endParaRPr lang="en-US" sz="1800" dirty="0">
                  <a:effectLst>
                    <a:outerShdw blurRad="50800" dist="38100" dir="2700000" algn="tl" rotWithShape="0">
                      <a:srgbClr val="000000">
                        <a:alpha val="43000"/>
                      </a:srgbClr>
                    </a:outerShdw>
                  </a:effectLst>
                  <a:latin typeface="Cambria"/>
                  <a:cs typeface="Cambria"/>
                </a:endParaRPr>
              </a:p>
            </p:txBody>
          </p:sp>
          <p:sp>
            <p:nvSpPr>
              <p:cNvPr id="16" name="TextBox 15"/>
              <p:cNvSpPr txBox="1"/>
              <p:nvPr/>
            </p:nvSpPr>
            <p:spPr>
              <a:xfrm rot="17788873">
                <a:off x="7904143" y="5594769"/>
                <a:ext cx="778952" cy="40981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2011</a:t>
                </a:r>
                <a:endParaRPr lang="en-US" sz="1800" dirty="0">
                  <a:effectLst>
                    <a:outerShdw blurRad="50800" dist="38100" dir="2700000" algn="tl" rotWithShape="0">
                      <a:srgbClr val="000000">
                        <a:alpha val="43000"/>
                      </a:srgbClr>
                    </a:outerShdw>
                  </a:effectLst>
                  <a:latin typeface="Cambria"/>
                  <a:cs typeface="Cambria"/>
                </a:endParaRPr>
              </a:p>
            </p:txBody>
          </p:sp>
          <p:sp>
            <p:nvSpPr>
              <p:cNvPr id="17" name="TextBox 16"/>
              <p:cNvSpPr txBox="1"/>
              <p:nvPr/>
            </p:nvSpPr>
            <p:spPr>
              <a:xfrm rot="17788873">
                <a:off x="8193983" y="5594769"/>
                <a:ext cx="778952" cy="409813"/>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2012</a:t>
                </a:r>
                <a:endParaRPr lang="en-US" sz="1800" dirty="0">
                  <a:effectLst>
                    <a:outerShdw blurRad="50800" dist="38100" dir="2700000" algn="tl" rotWithShape="0">
                      <a:srgbClr val="000000">
                        <a:alpha val="43000"/>
                      </a:srgbClr>
                    </a:outerShdw>
                  </a:effectLst>
                  <a:latin typeface="Cambria"/>
                  <a:cs typeface="Cambria"/>
                </a:endParaRPr>
              </a:p>
            </p:txBody>
          </p:sp>
        </p:grpSp>
        <p:sp>
          <p:nvSpPr>
            <p:cNvPr id="42" name="TextBox 41"/>
            <p:cNvSpPr txBox="1"/>
            <p:nvPr/>
          </p:nvSpPr>
          <p:spPr>
            <a:xfrm rot="17788873">
              <a:off x="7824139" y="5719454"/>
              <a:ext cx="778952" cy="348380"/>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2013</a:t>
              </a:r>
              <a:endParaRPr lang="en-US" sz="1800" dirty="0">
                <a:effectLst>
                  <a:outerShdw blurRad="50800" dist="38100" dir="2700000" algn="tl" rotWithShape="0">
                    <a:srgbClr val="000000">
                      <a:alpha val="43000"/>
                    </a:srgbClr>
                  </a:outerShdw>
                </a:effectLst>
                <a:latin typeface="Cambria"/>
                <a:cs typeface="Cambria"/>
              </a:endParaRPr>
            </a:p>
          </p:txBody>
        </p:sp>
      </p:grpSp>
      <p:graphicFrame>
        <p:nvGraphicFramePr>
          <p:cNvPr id="45" name="Chart 44"/>
          <p:cNvGraphicFramePr>
            <a:graphicFrameLocks/>
          </p:cNvGraphicFramePr>
          <p:nvPr>
            <p:extLst>
              <p:ext uri="{D42A27DB-BD31-4B8C-83A1-F6EECF244321}">
                <p14:modId xmlns:p14="http://schemas.microsoft.com/office/powerpoint/2010/main" val="2967866211"/>
              </p:ext>
            </p:extLst>
          </p:nvPr>
        </p:nvGraphicFramePr>
        <p:xfrm>
          <a:off x="582083" y="1568450"/>
          <a:ext cx="8485717" cy="4787900"/>
        </p:xfrm>
        <a:graphic>
          <a:graphicData uri="http://schemas.openxmlformats.org/drawingml/2006/chart">
            <c:chart xmlns:c="http://schemas.openxmlformats.org/drawingml/2006/chart" xmlns:r="http://schemas.openxmlformats.org/officeDocument/2006/relationships" r:id="rId2"/>
          </a:graphicData>
        </a:graphic>
      </p:graphicFrame>
      <p:pic>
        <p:nvPicPr>
          <p:cNvPr id="46" name="Picture 1028"/>
          <p:cNvPicPr>
            <a:picLocks noChangeAspect="1" noChangeArrowheads="1"/>
          </p:cNvPicPr>
          <p:nvPr/>
        </p:nvPicPr>
        <p:blipFill>
          <a:blip r:embed="rId3"/>
          <a:srcRect/>
          <a:stretch>
            <a:fillRect/>
          </a:stretch>
        </p:blipFill>
        <p:spPr bwMode="auto">
          <a:xfrm>
            <a:off x="2057399" y="1308100"/>
            <a:ext cx="6868115" cy="520700"/>
          </a:xfrm>
          <a:prstGeom prst="rect">
            <a:avLst/>
          </a:prstGeom>
          <a:noFill/>
          <a:ln w="9525">
            <a:noFill/>
            <a:miter lim="800000"/>
            <a:headEnd/>
            <a:tailEnd/>
          </a:ln>
        </p:spPr>
      </p:pic>
      <p:sp>
        <p:nvSpPr>
          <p:cNvPr id="47" name="Text Box 1026"/>
          <p:cNvSpPr txBox="1">
            <a:spLocks noChangeArrowheads="1"/>
          </p:cNvSpPr>
          <p:nvPr/>
        </p:nvSpPr>
        <p:spPr bwMode="auto">
          <a:xfrm>
            <a:off x="292100" y="0"/>
            <a:ext cx="8851900" cy="1260345"/>
          </a:xfrm>
          <a:prstGeom prst="rect">
            <a:avLst/>
          </a:prstGeom>
          <a:noFill/>
          <a:ln w="9525">
            <a:noFill/>
            <a:miter lim="800000"/>
            <a:headEnd/>
            <a:tailEnd/>
          </a:ln>
          <a:effectLst/>
        </p:spPr>
        <p:txBody>
          <a:bodyPr wrap="square">
            <a:prstTxWarp prst="textNoShape">
              <a:avLst/>
            </a:prstTxWarp>
            <a:spAutoFit/>
          </a:bodyPr>
          <a:lstStyle/>
          <a:p>
            <a:pPr algn="ctr" eaLnBrk="0" hangingPunct="0">
              <a:lnSpc>
                <a:spcPct val="85000"/>
              </a:lnSpc>
              <a:spcBef>
                <a:spcPct val="50000"/>
              </a:spcBef>
            </a:pPr>
            <a:r>
              <a:rPr lang="en-US" sz="4400" dirty="0">
                <a:solidFill>
                  <a:srgbClr val="4EFA64"/>
                </a:solidFill>
                <a:effectLst>
                  <a:outerShdw blurRad="50800" dist="38100" dir="2700000" algn="tl">
                    <a:srgbClr val="000000">
                      <a:alpha val="43000"/>
                    </a:srgbClr>
                  </a:outerShdw>
                </a:effectLst>
                <a:latin typeface="Cambria"/>
                <a:cs typeface="Cambria"/>
              </a:rPr>
              <a:t>Parenteral Injuries/1000 Discharges, 1985 – </a:t>
            </a:r>
            <a:r>
              <a:rPr lang="en-US" sz="4400" dirty="0" smtClean="0">
                <a:solidFill>
                  <a:srgbClr val="4EFA64"/>
                </a:solidFill>
                <a:effectLst>
                  <a:outerShdw blurRad="50800" dist="38100" dir="2700000" algn="tl">
                    <a:srgbClr val="000000">
                      <a:alpha val="43000"/>
                    </a:srgbClr>
                  </a:outerShdw>
                </a:effectLst>
                <a:latin typeface="Cambria"/>
                <a:cs typeface="Cambria"/>
              </a:rPr>
              <a:t>2013, </a:t>
            </a:r>
            <a:r>
              <a:rPr lang="en-US" sz="4400" dirty="0">
                <a:solidFill>
                  <a:srgbClr val="4EFA64"/>
                </a:solidFill>
                <a:effectLst>
                  <a:outerShdw blurRad="50800" dist="38100" dir="2700000" algn="tl">
                    <a:srgbClr val="000000">
                      <a:alpha val="43000"/>
                    </a:srgbClr>
                  </a:outerShdw>
                </a:effectLst>
                <a:latin typeface="Cambria"/>
                <a:cs typeface="Cambria"/>
              </a:rPr>
              <a:t>NIH Clinical Center</a:t>
            </a:r>
          </a:p>
        </p:txBody>
      </p:sp>
      <p:pic>
        <p:nvPicPr>
          <p:cNvPr id="48" name="Picture 1027"/>
          <p:cNvPicPr>
            <a:picLocks noChangeAspect="1" noChangeArrowheads="1"/>
          </p:cNvPicPr>
          <p:nvPr/>
        </p:nvPicPr>
        <p:blipFill>
          <a:blip r:embed="rId4"/>
          <a:srcRect/>
          <a:stretch>
            <a:fillRect/>
          </a:stretch>
        </p:blipFill>
        <p:spPr bwMode="auto">
          <a:xfrm>
            <a:off x="368300" y="1219200"/>
            <a:ext cx="8077200" cy="76200"/>
          </a:xfrm>
          <a:prstGeom prst="rect">
            <a:avLst/>
          </a:prstGeom>
          <a:noFill/>
          <a:ln w="9525">
            <a:noFill/>
            <a:miter lim="800000"/>
            <a:headEnd/>
            <a:tailEnd/>
          </a:ln>
        </p:spPr>
      </p:pic>
      <p:sp>
        <p:nvSpPr>
          <p:cNvPr id="49" name="TextBox 48"/>
          <p:cNvSpPr txBox="1">
            <a:spLocks noChangeArrowheads="1"/>
          </p:cNvSpPr>
          <p:nvPr/>
        </p:nvSpPr>
        <p:spPr bwMode="auto">
          <a:xfrm rot="16200000">
            <a:off x="-1227928" y="3156714"/>
            <a:ext cx="2982908" cy="400110"/>
          </a:xfrm>
          <a:prstGeom prst="rect">
            <a:avLst/>
          </a:prstGeom>
          <a:noFill/>
          <a:ln w="9525">
            <a:noFill/>
            <a:miter lim="800000"/>
            <a:headEnd/>
            <a:tailEnd/>
          </a:ln>
        </p:spPr>
        <p:txBody>
          <a:bodyPr wrap="none">
            <a:prstTxWarp prst="textNoShape">
              <a:avLst/>
            </a:prstTxWarp>
            <a:spAutoFit/>
          </a:bodyPr>
          <a:lstStyle/>
          <a:p>
            <a:r>
              <a:rPr lang="en-US" sz="2000" i="0" dirty="0">
                <a:effectLst>
                  <a:outerShdw blurRad="50800" dist="38100" dir="2700000" algn="tl" rotWithShape="0">
                    <a:srgbClr val="000000">
                      <a:alpha val="43000"/>
                    </a:srgbClr>
                  </a:outerShdw>
                </a:effectLst>
                <a:latin typeface="Cambria"/>
                <a:cs typeface="Cambria"/>
              </a:rPr>
              <a:t>Injuries/1000 Discharges</a:t>
            </a:r>
          </a:p>
        </p:txBody>
      </p:sp>
    </p:spTree>
    <p:extLst>
      <p:ext uri="{BB962C8B-B14F-4D97-AF65-F5344CB8AC3E}">
        <p14:creationId xmlns:p14="http://schemas.microsoft.com/office/powerpoint/2010/main" val="4257992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48"/>
                                        </p:tgtEl>
                                        <p:attrNameLst>
                                          <p:attrName>style.visibility</p:attrName>
                                        </p:attrNameLst>
                                      </p:cBhvr>
                                      <p:to>
                                        <p:strVal val="visible"/>
                                      </p:to>
                                    </p:set>
                                    <p:anim calcmode="lin" valueType="num">
                                      <p:cBhvr>
                                        <p:cTn id="10" dur="1000" fill="hold"/>
                                        <p:tgtEl>
                                          <p:spTgt spid="48"/>
                                        </p:tgtEl>
                                        <p:attrNameLst>
                                          <p:attrName>ppt_w</p:attrName>
                                        </p:attrNameLst>
                                      </p:cBhvr>
                                      <p:tavLst>
                                        <p:tav tm="0">
                                          <p:val>
                                            <p:strVal val="#ppt_w*0.70"/>
                                          </p:val>
                                        </p:tav>
                                        <p:tav tm="100000">
                                          <p:val>
                                            <p:strVal val="#ppt_w"/>
                                          </p:val>
                                        </p:tav>
                                      </p:tavLst>
                                    </p:anim>
                                    <p:anim calcmode="lin" valueType="num">
                                      <p:cBhvr>
                                        <p:cTn id="11" dur="1000" fill="hold"/>
                                        <p:tgtEl>
                                          <p:spTgt spid="48"/>
                                        </p:tgtEl>
                                        <p:attrNameLst>
                                          <p:attrName>ppt_h</p:attrName>
                                        </p:attrNameLst>
                                      </p:cBhvr>
                                      <p:tavLst>
                                        <p:tav tm="0">
                                          <p:val>
                                            <p:strVal val="#ppt_h"/>
                                          </p:val>
                                        </p:tav>
                                        <p:tav tm="100000">
                                          <p:val>
                                            <p:strVal val="#ppt_h"/>
                                          </p:val>
                                        </p:tav>
                                      </p:tavLst>
                                    </p:anim>
                                    <p:animEffect transition="in" filter="fade">
                                      <p:cBhvr>
                                        <p:cTn id="12" dur="1000"/>
                                        <p:tgtEl>
                                          <p:spTgt spid="4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left)">
                                      <p:cBhvr>
                                        <p:cTn id="20" dur="500"/>
                                        <p:tgtEl>
                                          <p:spTgt spid="46"/>
                                        </p:tgtEl>
                                      </p:cBhvr>
                                    </p:animEffect>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dissolve">
                                      <p:cBhvr>
                                        <p:cTn id="24" dur="500"/>
                                        <p:tgtEl>
                                          <p:spTgt spid="49"/>
                                        </p:tgtEl>
                                      </p:cBhvr>
                                    </p:animEffect>
                                  </p:childTnLst>
                                </p:cTn>
                              </p:par>
                            </p:childTnLst>
                          </p:cTn>
                        </p:par>
                        <p:par>
                          <p:cTn id="25" fill="hold">
                            <p:stCondLst>
                              <p:cond delay="2500"/>
                            </p:stCondLst>
                            <p:childTnLst>
                              <p:par>
                                <p:cTn id="26" presetID="9" presetClass="entr" presetSubtype="0"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dissolv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p:bldAsOne/>
      </p:bldGraphic>
      <p:bldP spid="47"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1027"/>
          <p:cNvSpPr txBox="1">
            <a:spLocks noChangeArrowheads="1"/>
          </p:cNvSpPr>
          <p:nvPr/>
        </p:nvSpPr>
        <p:spPr bwMode="auto">
          <a:xfrm>
            <a:off x="76200" y="76200"/>
            <a:ext cx="8991600" cy="1206500"/>
          </a:xfrm>
          <a:prstGeom prst="rect">
            <a:avLst/>
          </a:prstGeom>
          <a:noFill/>
          <a:ln w="9525">
            <a:noFill/>
            <a:miter lim="800000"/>
            <a:headEnd/>
            <a:tailEnd/>
          </a:ln>
          <a:effectLst/>
        </p:spPr>
        <p:txBody>
          <a:bodyPr>
            <a:prstTxWarp prst="textNoShape">
              <a:avLst/>
            </a:prstTxWarp>
            <a:spAutoFit/>
          </a:bodyPr>
          <a:lstStyle/>
          <a:p>
            <a:pPr algn="ctr" eaLnBrk="0" hangingPunct="0">
              <a:lnSpc>
                <a:spcPct val="85000"/>
              </a:lnSpc>
              <a:spcBef>
                <a:spcPct val="50000"/>
              </a:spcBef>
              <a:defRPr/>
            </a:pPr>
            <a:r>
              <a:rPr lang="en-US" sz="4200" dirty="0">
                <a:solidFill>
                  <a:srgbClr val="4EFA64"/>
                </a:solidFill>
                <a:effectLst>
                  <a:outerShdw blurRad="38100" dist="38100" dir="2700000" algn="tl">
                    <a:srgbClr val="000000"/>
                  </a:outerShdw>
                </a:effectLst>
                <a:latin typeface="Cambria"/>
                <a:cs typeface="Cambria"/>
              </a:rPr>
              <a:t>Occupational HIV Infections by Year of Exposure Reported to CDC 1985 – </a:t>
            </a:r>
            <a:r>
              <a:rPr lang="en-US" sz="4200" dirty="0" smtClean="0">
                <a:solidFill>
                  <a:srgbClr val="4EFA64"/>
                </a:solidFill>
                <a:effectLst>
                  <a:outerShdw blurRad="38100" dist="38100" dir="2700000" algn="tl">
                    <a:srgbClr val="000000"/>
                  </a:outerShdw>
                </a:effectLst>
                <a:latin typeface="Cambria"/>
                <a:cs typeface="Cambria"/>
              </a:rPr>
              <a:t>2014</a:t>
            </a:r>
            <a:endParaRPr lang="en-US" sz="4200" dirty="0">
              <a:solidFill>
                <a:srgbClr val="4EFA64"/>
              </a:solidFill>
              <a:effectLst>
                <a:outerShdw blurRad="38100" dist="38100" dir="2700000" algn="tl">
                  <a:srgbClr val="000000"/>
                </a:outerShdw>
              </a:effectLst>
              <a:latin typeface="Cambria"/>
              <a:cs typeface="Cambria"/>
            </a:endParaRPr>
          </a:p>
        </p:txBody>
      </p:sp>
      <p:pic>
        <p:nvPicPr>
          <p:cNvPr id="49" name="Picture 1028"/>
          <p:cNvPicPr>
            <a:picLocks noChangeAspect="1" noChangeArrowheads="1"/>
          </p:cNvPicPr>
          <p:nvPr/>
        </p:nvPicPr>
        <p:blipFill>
          <a:blip r:embed="rId2"/>
          <a:srcRect/>
          <a:stretch>
            <a:fillRect/>
          </a:stretch>
        </p:blipFill>
        <p:spPr bwMode="auto">
          <a:xfrm>
            <a:off x="747713" y="1377950"/>
            <a:ext cx="7342188" cy="69850"/>
          </a:xfrm>
          <a:prstGeom prst="rect">
            <a:avLst/>
          </a:prstGeom>
          <a:noFill/>
          <a:ln w="9525">
            <a:noFill/>
            <a:miter lim="800000"/>
            <a:headEnd/>
            <a:tailEnd/>
          </a:ln>
        </p:spPr>
      </p:pic>
      <p:sp>
        <p:nvSpPr>
          <p:cNvPr id="50" name="Rectangle 1030"/>
          <p:cNvSpPr>
            <a:spLocks noChangeArrowheads="1"/>
          </p:cNvSpPr>
          <p:nvPr/>
        </p:nvSpPr>
        <p:spPr bwMode="auto">
          <a:xfrm>
            <a:off x="4343401" y="1828800"/>
            <a:ext cx="4038600" cy="830997"/>
          </a:xfrm>
          <a:prstGeom prst="rect">
            <a:avLst/>
          </a:prstGeom>
          <a:noFill/>
          <a:ln w="9525">
            <a:noFill/>
            <a:miter lim="800000"/>
            <a:headEnd/>
            <a:tailEnd/>
          </a:ln>
          <a:effectLst/>
        </p:spPr>
        <p:txBody>
          <a:bodyPr wrap="square">
            <a:prstTxWarp prst="textNoShape">
              <a:avLst/>
            </a:prstTxWarp>
            <a:spAutoFit/>
          </a:bodyPr>
          <a:lstStyle/>
          <a:p>
            <a:pPr eaLnBrk="0" hangingPunct="0">
              <a:defRPr/>
            </a:pPr>
            <a:r>
              <a:rPr lang="en-US" sz="1600" dirty="0">
                <a:effectLst>
                  <a:outerShdw blurRad="38100" dist="38100" dir="2700000" algn="tl">
                    <a:srgbClr val="000000"/>
                  </a:outerShdw>
                </a:effectLst>
                <a:latin typeface="Cambria"/>
                <a:cs typeface="Cambria"/>
              </a:rPr>
              <a:t>Data Courtesy of Elise Beltrami, M.D., </a:t>
            </a:r>
          </a:p>
          <a:p>
            <a:pPr eaLnBrk="0" hangingPunct="0">
              <a:defRPr/>
            </a:pPr>
            <a:r>
              <a:rPr lang="en-US" sz="1600" dirty="0">
                <a:effectLst>
                  <a:outerShdw blurRad="38100" dist="38100" dir="2700000" algn="tl">
                    <a:srgbClr val="000000"/>
                  </a:outerShdw>
                </a:effectLst>
                <a:latin typeface="Cambria"/>
                <a:cs typeface="Cambria"/>
              </a:rPr>
              <a:t>Denise </a:t>
            </a:r>
            <a:r>
              <a:rPr lang="en-US" sz="1600" dirty="0" err="1">
                <a:effectLst>
                  <a:outerShdw blurRad="38100" dist="38100" dir="2700000" algn="tl">
                    <a:srgbClr val="000000"/>
                  </a:outerShdw>
                </a:effectLst>
                <a:latin typeface="Cambria"/>
                <a:cs typeface="Cambria"/>
              </a:rPr>
              <a:t>Cardo</a:t>
            </a:r>
            <a:r>
              <a:rPr lang="en-US" sz="1600" dirty="0">
                <a:effectLst>
                  <a:outerShdw blurRad="38100" dist="38100" dir="2700000" algn="tl">
                    <a:srgbClr val="000000"/>
                  </a:outerShdw>
                </a:effectLst>
                <a:latin typeface="Cambria"/>
                <a:cs typeface="Cambria"/>
              </a:rPr>
              <a:t>, M.D.,</a:t>
            </a:r>
            <a:r>
              <a:rPr lang="en-US" sz="1600" dirty="0" smtClean="0">
                <a:effectLst>
                  <a:outerShdw blurRad="38100" dist="38100" dir="2700000" algn="tl">
                    <a:srgbClr val="000000"/>
                  </a:outerShdw>
                </a:effectLst>
                <a:latin typeface="Cambria"/>
                <a:cs typeface="Cambria"/>
              </a:rPr>
              <a:t> Lisa </a:t>
            </a:r>
            <a:r>
              <a:rPr lang="en-US" sz="1600" dirty="0" err="1">
                <a:effectLst>
                  <a:outerShdw blurRad="38100" dist="38100" dir="2700000" algn="tl">
                    <a:srgbClr val="000000"/>
                  </a:outerShdw>
                </a:effectLst>
                <a:latin typeface="Cambria"/>
                <a:cs typeface="Cambria"/>
              </a:rPr>
              <a:t>Panlilio</a:t>
            </a:r>
            <a:r>
              <a:rPr lang="en-US" sz="1600" dirty="0">
                <a:effectLst>
                  <a:outerShdw blurRad="38100" dist="38100" dir="2700000" algn="tl">
                    <a:srgbClr val="000000"/>
                  </a:outerShdw>
                </a:effectLst>
                <a:latin typeface="Cambria"/>
                <a:cs typeface="Cambria"/>
              </a:rPr>
              <a:t>, M.D.</a:t>
            </a:r>
            <a:r>
              <a:rPr lang="en-US" sz="1600" dirty="0" smtClean="0">
                <a:effectLst>
                  <a:outerShdw blurRad="38100" dist="38100" dir="2700000" algn="tl">
                    <a:srgbClr val="000000"/>
                  </a:outerShdw>
                </a:effectLst>
                <a:latin typeface="Cambria"/>
                <a:cs typeface="Cambria"/>
              </a:rPr>
              <a:t> and David </a:t>
            </a:r>
            <a:r>
              <a:rPr lang="en-US" sz="1600" dirty="0" err="1" smtClean="0">
                <a:effectLst>
                  <a:outerShdw blurRad="38100" dist="38100" dir="2700000" algn="tl">
                    <a:srgbClr val="000000"/>
                  </a:outerShdw>
                </a:effectLst>
                <a:latin typeface="Cambria"/>
                <a:cs typeface="Cambria"/>
              </a:rPr>
              <a:t>Kuhar</a:t>
            </a:r>
            <a:r>
              <a:rPr lang="en-US" sz="1600" dirty="0" smtClean="0">
                <a:effectLst>
                  <a:outerShdw blurRad="38100" dist="38100" dir="2700000" algn="tl">
                    <a:srgbClr val="000000"/>
                  </a:outerShdw>
                </a:effectLst>
                <a:latin typeface="Cambria"/>
                <a:cs typeface="Cambria"/>
              </a:rPr>
              <a:t>, M.D.,  all from DHQP, CDC</a:t>
            </a:r>
            <a:endParaRPr lang="en-US" sz="1600" dirty="0">
              <a:effectLst>
                <a:outerShdw blurRad="38100" dist="38100" dir="2700000" algn="tl">
                  <a:srgbClr val="000000"/>
                </a:outerShdw>
              </a:effectLst>
              <a:latin typeface="Cambria"/>
              <a:cs typeface="Cambria"/>
            </a:endParaRPr>
          </a:p>
        </p:txBody>
      </p:sp>
      <p:grpSp>
        <p:nvGrpSpPr>
          <p:cNvPr id="53" name="Group 52"/>
          <p:cNvGrpSpPr/>
          <p:nvPr/>
        </p:nvGrpSpPr>
        <p:grpSpPr>
          <a:xfrm>
            <a:off x="63476" y="1295400"/>
            <a:ext cx="8699524" cy="5488606"/>
            <a:chOff x="63476" y="1295400"/>
            <a:chExt cx="8699524" cy="5488606"/>
          </a:xfrm>
        </p:grpSpPr>
        <p:grpSp>
          <p:nvGrpSpPr>
            <p:cNvPr id="52" name="Group 51"/>
            <p:cNvGrpSpPr/>
            <p:nvPr/>
          </p:nvGrpSpPr>
          <p:grpSpPr>
            <a:xfrm>
              <a:off x="63476" y="1295400"/>
              <a:ext cx="8699524" cy="5488606"/>
              <a:chOff x="63476" y="1295400"/>
              <a:chExt cx="8699524" cy="5488606"/>
            </a:xfrm>
          </p:grpSpPr>
          <p:sp>
            <p:nvSpPr>
              <p:cNvPr id="41" name="TextBox 40"/>
              <p:cNvSpPr txBox="1">
                <a:spLocks noChangeArrowheads="1"/>
              </p:cNvSpPr>
              <p:nvPr/>
            </p:nvSpPr>
            <p:spPr bwMode="auto">
              <a:xfrm rot="16200000">
                <a:off x="-1846019" y="3659235"/>
                <a:ext cx="4219099" cy="400110"/>
              </a:xfrm>
              <a:prstGeom prst="rect">
                <a:avLst/>
              </a:prstGeom>
              <a:noFill/>
              <a:ln w="9525">
                <a:noFill/>
                <a:miter lim="800000"/>
                <a:headEnd/>
                <a:tailEnd/>
              </a:ln>
            </p:spPr>
            <p:txBody>
              <a:bodyPr wrap="none">
                <a:prstTxWarp prst="textNoShape">
                  <a:avLst/>
                </a:prstTxWarp>
                <a:spAutoFit/>
              </a:bodyPr>
              <a:lstStyle/>
              <a:p>
                <a:r>
                  <a:rPr lang="en-US" sz="2000" i="0" dirty="0" smtClean="0">
                    <a:effectLst>
                      <a:outerShdw blurRad="50800" dist="38100" dir="2700000" algn="tl" rotWithShape="0">
                        <a:srgbClr val="000000">
                          <a:alpha val="43000"/>
                        </a:srgbClr>
                      </a:outerShdw>
                    </a:effectLst>
                    <a:latin typeface="Cambria"/>
                    <a:cs typeface="Cambria"/>
                  </a:rPr>
                  <a:t>Documented Occupational Infections</a:t>
                </a:r>
                <a:endParaRPr lang="en-US" sz="2000" i="0" dirty="0">
                  <a:effectLst>
                    <a:outerShdw blurRad="50800" dist="38100" dir="2700000" algn="tl" rotWithShape="0">
                      <a:srgbClr val="000000">
                        <a:alpha val="43000"/>
                      </a:srgbClr>
                    </a:outerShdw>
                  </a:effectLst>
                  <a:latin typeface="Cambria"/>
                  <a:cs typeface="Cambria"/>
                </a:endParaRPr>
              </a:p>
            </p:txBody>
          </p:sp>
          <p:grpSp>
            <p:nvGrpSpPr>
              <p:cNvPr id="45" name="Group 44"/>
              <p:cNvGrpSpPr/>
              <p:nvPr/>
            </p:nvGrpSpPr>
            <p:grpSpPr>
              <a:xfrm>
                <a:off x="714265" y="5963574"/>
                <a:ext cx="7909651" cy="820432"/>
                <a:chOff x="714265" y="5963574"/>
                <a:chExt cx="7909651" cy="820432"/>
              </a:xfrm>
            </p:grpSpPr>
            <p:grpSp>
              <p:nvGrpSpPr>
                <p:cNvPr id="4" name="Group 3"/>
                <p:cNvGrpSpPr/>
                <p:nvPr/>
              </p:nvGrpSpPr>
              <p:grpSpPr>
                <a:xfrm>
                  <a:off x="714265" y="5963574"/>
                  <a:ext cx="7422560" cy="820432"/>
                  <a:chOff x="496089" y="5410201"/>
                  <a:chExt cx="8293709" cy="820432"/>
                </a:xfrm>
              </p:grpSpPr>
              <p:grpSp>
                <p:nvGrpSpPr>
                  <p:cNvPr id="5" name="Group 4"/>
                  <p:cNvGrpSpPr/>
                  <p:nvPr/>
                </p:nvGrpSpPr>
                <p:grpSpPr>
                  <a:xfrm>
                    <a:off x="496089" y="5451680"/>
                    <a:ext cx="1023372" cy="778953"/>
                    <a:chOff x="495561" y="5451680"/>
                    <a:chExt cx="1044623" cy="778953"/>
                  </a:xfrm>
                </p:grpSpPr>
                <p:sp>
                  <p:nvSpPr>
                    <p:cNvPr id="38" name="TextBox 37"/>
                    <p:cNvSpPr txBox="1"/>
                    <p:nvPr/>
                  </p:nvSpPr>
                  <p:spPr>
                    <a:xfrm rot="17788873">
                      <a:off x="316709" y="5630532"/>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1985</a:t>
                      </a:r>
                      <a:endParaRPr lang="en-US" sz="1800" dirty="0">
                        <a:effectLst>
                          <a:outerShdw blurRad="50800" dist="38100" dir="2700000" algn="tl" rotWithShape="0">
                            <a:srgbClr val="000000">
                              <a:alpha val="43000"/>
                            </a:srgbClr>
                          </a:outerShdw>
                        </a:effectLst>
                        <a:latin typeface="Cambria"/>
                        <a:cs typeface="Cambria"/>
                      </a:endParaRPr>
                    </a:p>
                  </p:txBody>
                </p:sp>
                <p:sp>
                  <p:nvSpPr>
                    <p:cNvPr id="39" name="TextBox 38"/>
                    <p:cNvSpPr txBox="1"/>
                    <p:nvPr/>
                  </p:nvSpPr>
                  <p:spPr>
                    <a:xfrm rot="17788873">
                      <a:off x="635285"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1986</a:t>
                      </a:r>
                      <a:endParaRPr lang="en-US" sz="1800" dirty="0">
                        <a:effectLst>
                          <a:outerShdw blurRad="50800" dist="38100" dir="2700000" algn="tl" rotWithShape="0">
                            <a:srgbClr val="000000">
                              <a:alpha val="43000"/>
                            </a:srgbClr>
                          </a:outerShdw>
                        </a:effectLst>
                        <a:latin typeface="Cambria"/>
                        <a:cs typeface="Cambria"/>
                      </a:endParaRPr>
                    </a:p>
                  </p:txBody>
                </p:sp>
                <p:sp>
                  <p:nvSpPr>
                    <p:cNvPr id="40" name="TextBox 39"/>
                    <p:cNvSpPr txBox="1"/>
                    <p:nvPr/>
                  </p:nvSpPr>
                  <p:spPr>
                    <a:xfrm rot="17788873">
                      <a:off x="940084"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1987</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6" name="Group 5"/>
                  <p:cNvGrpSpPr/>
                  <p:nvPr/>
                </p:nvGrpSpPr>
                <p:grpSpPr>
                  <a:xfrm>
                    <a:off x="1389111" y="5451680"/>
                    <a:ext cx="1023372" cy="778953"/>
                    <a:chOff x="495561" y="5451680"/>
                    <a:chExt cx="1044623" cy="778953"/>
                  </a:xfrm>
                </p:grpSpPr>
                <p:sp>
                  <p:nvSpPr>
                    <p:cNvPr id="35" name="TextBox 34"/>
                    <p:cNvSpPr txBox="1"/>
                    <p:nvPr/>
                  </p:nvSpPr>
                  <p:spPr>
                    <a:xfrm rot="17788873">
                      <a:off x="316709" y="5630532"/>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1988</a:t>
                      </a:r>
                      <a:endParaRPr lang="en-US" sz="1800" dirty="0">
                        <a:effectLst>
                          <a:outerShdw blurRad="50800" dist="38100" dir="2700000" algn="tl" rotWithShape="0">
                            <a:srgbClr val="000000">
                              <a:alpha val="43000"/>
                            </a:srgbClr>
                          </a:outerShdw>
                        </a:effectLst>
                        <a:latin typeface="Cambria"/>
                        <a:cs typeface="Cambria"/>
                      </a:endParaRPr>
                    </a:p>
                  </p:txBody>
                </p:sp>
                <p:sp>
                  <p:nvSpPr>
                    <p:cNvPr id="36" name="TextBox 35"/>
                    <p:cNvSpPr txBox="1"/>
                    <p:nvPr/>
                  </p:nvSpPr>
                  <p:spPr>
                    <a:xfrm rot="17788873">
                      <a:off x="635285"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1989</a:t>
                      </a:r>
                      <a:endParaRPr lang="en-US" sz="1800" dirty="0">
                        <a:effectLst>
                          <a:outerShdw blurRad="50800" dist="38100" dir="2700000" algn="tl" rotWithShape="0">
                            <a:srgbClr val="000000">
                              <a:alpha val="43000"/>
                            </a:srgbClr>
                          </a:outerShdw>
                        </a:effectLst>
                        <a:latin typeface="Cambria"/>
                        <a:cs typeface="Cambria"/>
                      </a:endParaRPr>
                    </a:p>
                  </p:txBody>
                </p:sp>
                <p:sp>
                  <p:nvSpPr>
                    <p:cNvPr id="37" name="TextBox 36"/>
                    <p:cNvSpPr txBox="1"/>
                    <p:nvPr/>
                  </p:nvSpPr>
                  <p:spPr>
                    <a:xfrm rot="17788873">
                      <a:off x="940084"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1990</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7" name="Group 6"/>
                  <p:cNvGrpSpPr/>
                  <p:nvPr/>
                </p:nvGrpSpPr>
                <p:grpSpPr>
                  <a:xfrm>
                    <a:off x="2282133" y="5451680"/>
                    <a:ext cx="1023372" cy="778953"/>
                    <a:chOff x="495561" y="5451680"/>
                    <a:chExt cx="1044623" cy="778953"/>
                  </a:xfrm>
                </p:grpSpPr>
                <p:sp>
                  <p:nvSpPr>
                    <p:cNvPr id="32" name="TextBox 31"/>
                    <p:cNvSpPr txBox="1"/>
                    <p:nvPr/>
                  </p:nvSpPr>
                  <p:spPr>
                    <a:xfrm rot="17788873">
                      <a:off x="316709" y="5630532"/>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1991</a:t>
                      </a:r>
                      <a:endParaRPr lang="en-US" sz="1800" dirty="0">
                        <a:effectLst>
                          <a:outerShdw blurRad="50800" dist="38100" dir="2700000" algn="tl" rotWithShape="0">
                            <a:srgbClr val="000000">
                              <a:alpha val="43000"/>
                            </a:srgbClr>
                          </a:outerShdw>
                        </a:effectLst>
                        <a:latin typeface="Cambria"/>
                        <a:cs typeface="Cambria"/>
                      </a:endParaRPr>
                    </a:p>
                  </p:txBody>
                </p:sp>
                <p:sp>
                  <p:nvSpPr>
                    <p:cNvPr id="33" name="TextBox 32"/>
                    <p:cNvSpPr txBox="1"/>
                    <p:nvPr/>
                  </p:nvSpPr>
                  <p:spPr>
                    <a:xfrm rot="17788873">
                      <a:off x="635285"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1992</a:t>
                      </a:r>
                      <a:endParaRPr lang="en-US" sz="1800" dirty="0">
                        <a:effectLst>
                          <a:outerShdw blurRad="50800" dist="38100" dir="2700000" algn="tl" rotWithShape="0">
                            <a:srgbClr val="000000">
                              <a:alpha val="43000"/>
                            </a:srgbClr>
                          </a:outerShdw>
                        </a:effectLst>
                        <a:latin typeface="Cambria"/>
                        <a:cs typeface="Cambria"/>
                      </a:endParaRPr>
                    </a:p>
                  </p:txBody>
                </p:sp>
                <p:sp>
                  <p:nvSpPr>
                    <p:cNvPr id="34" name="TextBox 33"/>
                    <p:cNvSpPr txBox="1"/>
                    <p:nvPr/>
                  </p:nvSpPr>
                  <p:spPr>
                    <a:xfrm rot="17788873">
                      <a:off x="940084"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1993</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8" name="Group 7"/>
                  <p:cNvGrpSpPr/>
                  <p:nvPr/>
                </p:nvGrpSpPr>
                <p:grpSpPr>
                  <a:xfrm>
                    <a:off x="3175155" y="5451680"/>
                    <a:ext cx="1023372" cy="778953"/>
                    <a:chOff x="495561" y="5451680"/>
                    <a:chExt cx="1044623" cy="778953"/>
                  </a:xfrm>
                </p:grpSpPr>
                <p:sp>
                  <p:nvSpPr>
                    <p:cNvPr id="29" name="TextBox 28"/>
                    <p:cNvSpPr txBox="1"/>
                    <p:nvPr/>
                  </p:nvSpPr>
                  <p:spPr>
                    <a:xfrm rot="17788873">
                      <a:off x="316709" y="5630532"/>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1994</a:t>
                      </a:r>
                      <a:endParaRPr lang="en-US" sz="1800" dirty="0">
                        <a:effectLst>
                          <a:outerShdw blurRad="50800" dist="38100" dir="2700000" algn="tl" rotWithShape="0">
                            <a:srgbClr val="000000">
                              <a:alpha val="43000"/>
                            </a:srgbClr>
                          </a:outerShdw>
                        </a:effectLst>
                        <a:latin typeface="Cambria"/>
                        <a:cs typeface="Cambria"/>
                      </a:endParaRPr>
                    </a:p>
                  </p:txBody>
                </p:sp>
                <p:sp>
                  <p:nvSpPr>
                    <p:cNvPr id="30" name="TextBox 29"/>
                    <p:cNvSpPr txBox="1"/>
                    <p:nvPr/>
                  </p:nvSpPr>
                  <p:spPr>
                    <a:xfrm rot="17788873">
                      <a:off x="635285"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1995</a:t>
                      </a:r>
                      <a:endParaRPr lang="en-US" sz="1800" dirty="0">
                        <a:effectLst>
                          <a:outerShdw blurRad="50800" dist="38100" dir="2700000" algn="tl" rotWithShape="0">
                            <a:srgbClr val="000000">
                              <a:alpha val="43000"/>
                            </a:srgbClr>
                          </a:outerShdw>
                        </a:effectLst>
                        <a:latin typeface="Cambria"/>
                        <a:cs typeface="Cambria"/>
                      </a:endParaRPr>
                    </a:p>
                  </p:txBody>
                </p:sp>
                <p:sp>
                  <p:nvSpPr>
                    <p:cNvPr id="31" name="TextBox 30"/>
                    <p:cNvSpPr txBox="1"/>
                    <p:nvPr/>
                  </p:nvSpPr>
                  <p:spPr>
                    <a:xfrm rot="17788873">
                      <a:off x="940084" y="5630533"/>
                      <a:ext cx="778952" cy="421248"/>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1996</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9" name="Group 8"/>
                  <p:cNvGrpSpPr/>
                  <p:nvPr/>
                </p:nvGrpSpPr>
                <p:grpSpPr>
                  <a:xfrm>
                    <a:off x="4064092" y="5451680"/>
                    <a:ext cx="997438" cy="778952"/>
                    <a:chOff x="486220" y="5451681"/>
                    <a:chExt cx="1063307" cy="778952"/>
                  </a:xfrm>
                </p:grpSpPr>
                <p:sp>
                  <p:nvSpPr>
                    <p:cNvPr id="26" name="TextBox 25"/>
                    <p:cNvSpPr txBox="1"/>
                    <p:nvPr/>
                  </p:nvSpPr>
                  <p:spPr>
                    <a:xfrm rot="17788873">
                      <a:off x="316710" y="5621191"/>
                      <a:ext cx="778952" cy="439931"/>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1997</a:t>
                      </a:r>
                      <a:endParaRPr lang="en-US" sz="1800" dirty="0">
                        <a:effectLst>
                          <a:outerShdw blurRad="50800" dist="38100" dir="2700000" algn="tl" rotWithShape="0">
                            <a:srgbClr val="000000">
                              <a:alpha val="43000"/>
                            </a:srgbClr>
                          </a:outerShdw>
                        </a:effectLst>
                        <a:latin typeface="Cambria"/>
                        <a:cs typeface="Cambria"/>
                      </a:endParaRPr>
                    </a:p>
                  </p:txBody>
                </p:sp>
                <p:sp>
                  <p:nvSpPr>
                    <p:cNvPr id="27" name="TextBox 26"/>
                    <p:cNvSpPr txBox="1"/>
                    <p:nvPr/>
                  </p:nvSpPr>
                  <p:spPr>
                    <a:xfrm rot="17788873">
                      <a:off x="6352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1998</a:t>
                      </a:r>
                      <a:endParaRPr lang="en-US" sz="1800" dirty="0">
                        <a:effectLst>
                          <a:outerShdw blurRad="50800" dist="38100" dir="2700000" algn="tl" rotWithShape="0">
                            <a:srgbClr val="000000">
                              <a:alpha val="43000"/>
                            </a:srgbClr>
                          </a:outerShdw>
                        </a:effectLst>
                        <a:latin typeface="Cambria"/>
                        <a:cs typeface="Cambria"/>
                      </a:endParaRPr>
                    </a:p>
                  </p:txBody>
                </p:sp>
                <p:sp>
                  <p:nvSpPr>
                    <p:cNvPr id="28" name="TextBox 27"/>
                    <p:cNvSpPr txBox="1"/>
                    <p:nvPr/>
                  </p:nvSpPr>
                  <p:spPr>
                    <a:xfrm rot="17788873">
                      <a:off x="9400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1999</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0" name="Group 9"/>
                  <p:cNvGrpSpPr/>
                  <p:nvPr/>
                </p:nvGrpSpPr>
                <p:grpSpPr>
                  <a:xfrm>
                    <a:off x="4923007" y="5451680"/>
                    <a:ext cx="997438" cy="778952"/>
                    <a:chOff x="486220" y="5451681"/>
                    <a:chExt cx="1063307" cy="778952"/>
                  </a:xfrm>
                </p:grpSpPr>
                <p:sp>
                  <p:nvSpPr>
                    <p:cNvPr id="23" name="TextBox 22"/>
                    <p:cNvSpPr txBox="1"/>
                    <p:nvPr/>
                  </p:nvSpPr>
                  <p:spPr>
                    <a:xfrm rot="17788873">
                      <a:off x="316710" y="5621191"/>
                      <a:ext cx="778952" cy="439931"/>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2000</a:t>
                      </a:r>
                      <a:endParaRPr lang="en-US" sz="1800" dirty="0">
                        <a:effectLst>
                          <a:outerShdw blurRad="50800" dist="38100" dir="2700000" algn="tl" rotWithShape="0">
                            <a:srgbClr val="000000">
                              <a:alpha val="43000"/>
                            </a:srgbClr>
                          </a:outerShdw>
                        </a:effectLst>
                        <a:latin typeface="Cambria"/>
                        <a:cs typeface="Cambria"/>
                      </a:endParaRPr>
                    </a:p>
                  </p:txBody>
                </p:sp>
                <p:sp>
                  <p:nvSpPr>
                    <p:cNvPr id="24" name="TextBox 23"/>
                    <p:cNvSpPr txBox="1"/>
                    <p:nvPr/>
                  </p:nvSpPr>
                  <p:spPr>
                    <a:xfrm rot="17788873">
                      <a:off x="6352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2001</a:t>
                      </a:r>
                      <a:endParaRPr lang="en-US" sz="1800" dirty="0">
                        <a:effectLst>
                          <a:outerShdw blurRad="50800" dist="38100" dir="2700000" algn="tl" rotWithShape="0">
                            <a:srgbClr val="000000">
                              <a:alpha val="43000"/>
                            </a:srgbClr>
                          </a:outerShdw>
                        </a:effectLst>
                        <a:latin typeface="Cambria"/>
                        <a:cs typeface="Cambria"/>
                      </a:endParaRPr>
                    </a:p>
                  </p:txBody>
                </p:sp>
                <p:sp>
                  <p:nvSpPr>
                    <p:cNvPr id="25" name="TextBox 24"/>
                    <p:cNvSpPr txBox="1"/>
                    <p:nvPr/>
                  </p:nvSpPr>
                  <p:spPr>
                    <a:xfrm rot="17788873">
                      <a:off x="9400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2002</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1" name="Group 10"/>
                  <p:cNvGrpSpPr/>
                  <p:nvPr/>
                </p:nvGrpSpPr>
                <p:grpSpPr>
                  <a:xfrm>
                    <a:off x="5781922" y="5451680"/>
                    <a:ext cx="997438" cy="778952"/>
                    <a:chOff x="486220" y="5451681"/>
                    <a:chExt cx="1063307" cy="778952"/>
                  </a:xfrm>
                </p:grpSpPr>
                <p:sp>
                  <p:nvSpPr>
                    <p:cNvPr id="20" name="TextBox 19"/>
                    <p:cNvSpPr txBox="1"/>
                    <p:nvPr/>
                  </p:nvSpPr>
                  <p:spPr>
                    <a:xfrm rot="17788873">
                      <a:off x="316710" y="5621191"/>
                      <a:ext cx="778952" cy="439931"/>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2003</a:t>
                      </a:r>
                      <a:endParaRPr lang="en-US" sz="1800" dirty="0">
                        <a:effectLst>
                          <a:outerShdw blurRad="50800" dist="38100" dir="2700000" algn="tl" rotWithShape="0">
                            <a:srgbClr val="000000">
                              <a:alpha val="43000"/>
                            </a:srgbClr>
                          </a:outerShdw>
                        </a:effectLst>
                        <a:latin typeface="Cambria"/>
                        <a:cs typeface="Cambria"/>
                      </a:endParaRPr>
                    </a:p>
                  </p:txBody>
                </p:sp>
                <p:sp>
                  <p:nvSpPr>
                    <p:cNvPr id="21" name="TextBox 20"/>
                    <p:cNvSpPr txBox="1"/>
                    <p:nvPr/>
                  </p:nvSpPr>
                  <p:spPr>
                    <a:xfrm rot="17788873">
                      <a:off x="6352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2004</a:t>
                      </a:r>
                      <a:endParaRPr lang="en-US" sz="1800" dirty="0">
                        <a:effectLst>
                          <a:outerShdw blurRad="50800" dist="38100" dir="2700000" algn="tl" rotWithShape="0">
                            <a:srgbClr val="000000">
                              <a:alpha val="43000"/>
                            </a:srgbClr>
                          </a:outerShdw>
                        </a:effectLst>
                        <a:latin typeface="Cambria"/>
                        <a:cs typeface="Cambria"/>
                      </a:endParaRPr>
                    </a:p>
                  </p:txBody>
                </p:sp>
                <p:sp>
                  <p:nvSpPr>
                    <p:cNvPr id="22" name="TextBox 21"/>
                    <p:cNvSpPr txBox="1"/>
                    <p:nvPr/>
                  </p:nvSpPr>
                  <p:spPr>
                    <a:xfrm rot="17788873">
                      <a:off x="9400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2005</a:t>
                      </a:r>
                      <a:endParaRPr lang="en-US" sz="1800" dirty="0">
                        <a:effectLst>
                          <a:outerShdw blurRad="50800" dist="38100" dir="2700000" algn="tl" rotWithShape="0">
                            <a:srgbClr val="000000">
                              <a:alpha val="43000"/>
                            </a:srgbClr>
                          </a:outerShdw>
                        </a:effectLst>
                        <a:latin typeface="Cambria"/>
                        <a:cs typeface="Cambria"/>
                      </a:endParaRPr>
                    </a:p>
                  </p:txBody>
                </p:sp>
              </p:grpSp>
              <p:grpSp>
                <p:nvGrpSpPr>
                  <p:cNvPr id="12" name="Group 11"/>
                  <p:cNvGrpSpPr/>
                  <p:nvPr/>
                </p:nvGrpSpPr>
                <p:grpSpPr>
                  <a:xfrm>
                    <a:off x="6640837" y="5451680"/>
                    <a:ext cx="997438" cy="778952"/>
                    <a:chOff x="486220" y="5451681"/>
                    <a:chExt cx="1063307" cy="778952"/>
                  </a:xfrm>
                </p:grpSpPr>
                <p:sp>
                  <p:nvSpPr>
                    <p:cNvPr id="17" name="TextBox 16"/>
                    <p:cNvSpPr txBox="1"/>
                    <p:nvPr/>
                  </p:nvSpPr>
                  <p:spPr>
                    <a:xfrm rot="17788873">
                      <a:off x="316710" y="5621191"/>
                      <a:ext cx="778952" cy="439931"/>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2006</a:t>
                      </a:r>
                      <a:endParaRPr lang="en-US" sz="1800" dirty="0">
                        <a:effectLst>
                          <a:outerShdw blurRad="50800" dist="38100" dir="2700000" algn="tl" rotWithShape="0">
                            <a:srgbClr val="000000">
                              <a:alpha val="43000"/>
                            </a:srgbClr>
                          </a:outerShdw>
                        </a:effectLst>
                        <a:latin typeface="Cambria"/>
                        <a:cs typeface="Cambria"/>
                      </a:endParaRPr>
                    </a:p>
                  </p:txBody>
                </p:sp>
                <p:sp>
                  <p:nvSpPr>
                    <p:cNvPr id="18" name="TextBox 17"/>
                    <p:cNvSpPr txBox="1"/>
                    <p:nvPr/>
                  </p:nvSpPr>
                  <p:spPr>
                    <a:xfrm rot="17788873">
                      <a:off x="6352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2007</a:t>
                      </a:r>
                      <a:endParaRPr lang="en-US" sz="1800" dirty="0">
                        <a:effectLst>
                          <a:outerShdw blurRad="50800" dist="38100" dir="2700000" algn="tl" rotWithShape="0">
                            <a:srgbClr val="000000">
                              <a:alpha val="43000"/>
                            </a:srgbClr>
                          </a:outerShdw>
                        </a:effectLst>
                        <a:latin typeface="Cambria"/>
                        <a:cs typeface="Cambria"/>
                      </a:endParaRPr>
                    </a:p>
                  </p:txBody>
                </p:sp>
                <p:sp>
                  <p:nvSpPr>
                    <p:cNvPr id="19" name="TextBox 18"/>
                    <p:cNvSpPr txBox="1"/>
                    <p:nvPr/>
                  </p:nvSpPr>
                  <p:spPr>
                    <a:xfrm rot="17788873">
                      <a:off x="940085" y="5621191"/>
                      <a:ext cx="778952" cy="4399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2008</a:t>
                      </a:r>
                      <a:endParaRPr lang="en-US" sz="1800" dirty="0">
                        <a:effectLst>
                          <a:outerShdw blurRad="50800" dist="38100" dir="2700000" algn="tl" rotWithShape="0">
                            <a:srgbClr val="000000">
                              <a:alpha val="43000"/>
                            </a:srgbClr>
                          </a:outerShdw>
                        </a:effectLst>
                        <a:latin typeface="Cambria"/>
                        <a:cs typeface="Cambria"/>
                      </a:endParaRPr>
                    </a:p>
                  </p:txBody>
                </p:sp>
              </p:grpSp>
              <p:sp>
                <p:nvSpPr>
                  <p:cNvPr id="13" name="TextBox 12"/>
                  <p:cNvSpPr txBox="1"/>
                  <p:nvPr/>
                </p:nvSpPr>
                <p:spPr>
                  <a:xfrm rot="17788873">
                    <a:off x="7324457" y="5593337"/>
                    <a:ext cx="778952" cy="412679"/>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2009</a:t>
                    </a:r>
                    <a:endParaRPr lang="en-US" sz="1800" dirty="0">
                      <a:effectLst>
                        <a:outerShdw blurRad="50800" dist="38100" dir="2700000" algn="tl" rotWithShape="0">
                          <a:srgbClr val="000000">
                            <a:alpha val="43000"/>
                          </a:srgbClr>
                        </a:outerShdw>
                      </a:effectLst>
                      <a:latin typeface="Cambria"/>
                      <a:cs typeface="Cambria"/>
                    </a:endParaRPr>
                  </a:p>
                </p:txBody>
              </p:sp>
              <p:sp>
                <p:nvSpPr>
                  <p:cNvPr id="14" name="TextBox 13"/>
                  <p:cNvSpPr txBox="1"/>
                  <p:nvPr/>
                </p:nvSpPr>
                <p:spPr>
                  <a:xfrm rot="17788873">
                    <a:off x="7614300" y="5593337"/>
                    <a:ext cx="778952" cy="412679"/>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2010</a:t>
                    </a:r>
                    <a:endParaRPr lang="en-US" sz="1800" dirty="0">
                      <a:effectLst>
                        <a:outerShdw blurRad="50800" dist="38100" dir="2700000" algn="tl" rotWithShape="0">
                          <a:srgbClr val="000000">
                            <a:alpha val="43000"/>
                          </a:srgbClr>
                        </a:outerShdw>
                      </a:effectLst>
                      <a:latin typeface="Cambria"/>
                      <a:cs typeface="Cambria"/>
                    </a:endParaRPr>
                  </a:p>
                </p:txBody>
              </p:sp>
              <p:sp>
                <p:nvSpPr>
                  <p:cNvPr id="15" name="TextBox 14"/>
                  <p:cNvSpPr txBox="1"/>
                  <p:nvPr/>
                </p:nvSpPr>
                <p:spPr>
                  <a:xfrm rot="17788873">
                    <a:off x="7904142" y="5593337"/>
                    <a:ext cx="778952" cy="412679"/>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2011</a:t>
                    </a:r>
                    <a:endParaRPr lang="en-US" sz="1800" dirty="0">
                      <a:effectLst>
                        <a:outerShdw blurRad="50800" dist="38100" dir="2700000" algn="tl" rotWithShape="0">
                          <a:srgbClr val="000000">
                            <a:alpha val="43000"/>
                          </a:srgbClr>
                        </a:outerShdw>
                      </a:effectLst>
                      <a:latin typeface="Cambria"/>
                      <a:cs typeface="Cambria"/>
                    </a:endParaRPr>
                  </a:p>
                </p:txBody>
              </p:sp>
              <p:sp>
                <p:nvSpPr>
                  <p:cNvPr id="16" name="TextBox 15"/>
                  <p:cNvSpPr txBox="1"/>
                  <p:nvPr/>
                </p:nvSpPr>
                <p:spPr>
                  <a:xfrm rot="17788873">
                    <a:off x="8193983" y="5593337"/>
                    <a:ext cx="778952" cy="412679"/>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2012</a:t>
                    </a:r>
                    <a:endParaRPr lang="en-US" sz="1800" dirty="0">
                      <a:effectLst>
                        <a:outerShdw blurRad="50800" dist="38100" dir="2700000" algn="tl" rotWithShape="0">
                          <a:srgbClr val="000000">
                            <a:alpha val="43000"/>
                          </a:srgbClr>
                        </a:outerShdw>
                      </a:effectLst>
                      <a:latin typeface="Cambria"/>
                      <a:cs typeface="Cambria"/>
                    </a:endParaRPr>
                  </a:p>
                </p:txBody>
              </p:sp>
            </p:grpSp>
            <p:sp>
              <p:nvSpPr>
                <p:cNvPr id="43" name="TextBox 42"/>
                <p:cNvSpPr txBox="1"/>
                <p:nvPr/>
              </p:nvSpPr>
              <p:spPr>
                <a:xfrm rot="17788873">
                  <a:off x="7803188" y="6168384"/>
                  <a:ext cx="778952" cy="3693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2013</a:t>
                  </a:r>
                  <a:endParaRPr lang="en-US" sz="1800" dirty="0">
                    <a:effectLst>
                      <a:outerShdw blurRad="50800" dist="38100" dir="2700000" algn="tl" rotWithShape="0">
                        <a:srgbClr val="000000">
                          <a:alpha val="43000"/>
                        </a:srgbClr>
                      </a:outerShdw>
                    </a:effectLst>
                    <a:latin typeface="Cambria"/>
                    <a:cs typeface="Cambria"/>
                  </a:endParaRPr>
                </a:p>
              </p:txBody>
            </p:sp>
            <p:sp>
              <p:nvSpPr>
                <p:cNvPr id="44" name="TextBox 43"/>
                <p:cNvSpPr txBox="1"/>
                <p:nvPr/>
              </p:nvSpPr>
              <p:spPr>
                <a:xfrm rot="17788873">
                  <a:off x="8049774" y="6168384"/>
                  <a:ext cx="778952" cy="369332"/>
                </a:xfrm>
                <a:prstGeom prst="rect">
                  <a:avLst/>
                </a:prstGeom>
                <a:noFill/>
              </p:spPr>
              <p:txBody>
                <a:bodyPr wrap="square" rtlCol="0">
                  <a:spAutoFit/>
                </a:bodyPr>
                <a:lstStyle/>
                <a:p>
                  <a:r>
                    <a:rPr lang="en-US" sz="1800" dirty="0" smtClean="0">
                      <a:effectLst>
                        <a:outerShdw blurRad="50800" dist="38100" dir="2700000" algn="tl" rotWithShape="0">
                          <a:srgbClr val="000000">
                            <a:alpha val="43000"/>
                          </a:srgbClr>
                        </a:outerShdw>
                      </a:effectLst>
                      <a:latin typeface="Cambria"/>
                      <a:cs typeface="Cambria"/>
                    </a:rPr>
                    <a:t>2014</a:t>
                  </a:r>
                  <a:endParaRPr lang="en-US" sz="1800" dirty="0">
                    <a:effectLst>
                      <a:outerShdw blurRad="50800" dist="38100" dir="2700000" algn="tl" rotWithShape="0">
                        <a:srgbClr val="000000">
                          <a:alpha val="43000"/>
                        </a:srgbClr>
                      </a:outerShdw>
                    </a:effectLst>
                    <a:latin typeface="Cambria"/>
                    <a:cs typeface="Cambria"/>
                  </a:endParaRPr>
                </a:p>
              </p:txBody>
            </p:sp>
          </p:grpSp>
          <p:graphicFrame>
            <p:nvGraphicFramePr>
              <p:cNvPr id="3" name="Chart 2"/>
              <p:cNvGraphicFramePr/>
              <p:nvPr>
                <p:extLst>
                  <p:ext uri="{D42A27DB-BD31-4B8C-83A1-F6EECF244321}">
                    <p14:modId xmlns:p14="http://schemas.microsoft.com/office/powerpoint/2010/main" val="3023607507"/>
                  </p:ext>
                </p:extLst>
              </p:nvPr>
            </p:nvGraphicFramePr>
            <p:xfrm>
              <a:off x="381000" y="1295400"/>
              <a:ext cx="8382000" cy="5029200"/>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51" name="Straight Connector 50"/>
            <p:cNvCxnSpPr/>
            <p:nvPr/>
          </p:nvCxnSpPr>
          <p:spPr bwMode="auto">
            <a:xfrm>
              <a:off x="914400" y="6096000"/>
              <a:ext cx="7696200" cy="0"/>
            </a:xfrm>
            <a:prstGeom prst="line">
              <a:avLst/>
            </a:prstGeom>
            <a:ln w="19050" cmpd="sng">
              <a:solidFill>
                <a:schemeClr val="tx1"/>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1836423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p:cTn id="10" dur="1000" fill="hold"/>
                                        <p:tgtEl>
                                          <p:spTgt spid="49"/>
                                        </p:tgtEl>
                                        <p:attrNameLst>
                                          <p:attrName>ppt_w</p:attrName>
                                        </p:attrNameLst>
                                      </p:cBhvr>
                                      <p:tavLst>
                                        <p:tav tm="0">
                                          <p:val>
                                            <p:strVal val="#ppt_w*0.70"/>
                                          </p:val>
                                        </p:tav>
                                        <p:tav tm="100000">
                                          <p:val>
                                            <p:strVal val="#ppt_w"/>
                                          </p:val>
                                        </p:tav>
                                      </p:tavLst>
                                    </p:anim>
                                    <p:anim calcmode="lin" valueType="num">
                                      <p:cBhvr>
                                        <p:cTn id="11" dur="1000" fill="hold"/>
                                        <p:tgtEl>
                                          <p:spTgt spid="49"/>
                                        </p:tgtEl>
                                        <p:attrNameLst>
                                          <p:attrName>ppt_h</p:attrName>
                                        </p:attrNameLst>
                                      </p:cBhvr>
                                      <p:tavLst>
                                        <p:tav tm="0">
                                          <p:val>
                                            <p:strVal val="#ppt_h"/>
                                          </p:val>
                                        </p:tav>
                                        <p:tav tm="100000">
                                          <p:val>
                                            <p:strVal val="#ppt_h"/>
                                          </p:val>
                                        </p:tav>
                                      </p:tavLst>
                                    </p:anim>
                                    <p:animEffect transition="in" filter="fade">
                                      <p:cBhvr>
                                        <p:cTn id="12" dur="1000"/>
                                        <p:tgtEl>
                                          <p:spTgt spid="49"/>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1000" fill="hold"/>
                                        <p:tgtEl>
                                          <p:spTgt spid="53"/>
                                        </p:tgtEl>
                                        <p:attrNameLst>
                                          <p:attrName>ppt_w</p:attrName>
                                        </p:attrNameLst>
                                      </p:cBhvr>
                                      <p:tavLst>
                                        <p:tav tm="0">
                                          <p:val>
                                            <p:strVal val="#ppt_w*0.70"/>
                                          </p:val>
                                        </p:tav>
                                        <p:tav tm="100000">
                                          <p:val>
                                            <p:strVal val="#ppt_w"/>
                                          </p:val>
                                        </p:tav>
                                      </p:tavLst>
                                    </p:anim>
                                    <p:anim calcmode="lin" valueType="num">
                                      <p:cBhvr>
                                        <p:cTn id="17" dur="1000" fill="hold"/>
                                        <p:tgtEl>
                                          <p:spTgt spid="53"/>
                                        </p:tgtEl>
                                        <p:attrNameLst>
                                          <p:attrName>ppt_h</p:attrName>
                                        </p:attrNameLst>
                                      </p:cBhvr>
                                      <p:tavLst>
                                        <p:tav tm="0">
                                          <p:val>
                                            <p:strVal val="#ppt_h"/>
                                          </p:val>
                                        </p:tav>
                                        <p:tav tm="100000">
                                          <p:val>
                                            <p:strVal val="#ppt_h"/>
                                          </p:val>
                                        </p:tav>
                                      </p:tavLst>
                                    </p:anim>
                                    <p:animEffect transition="in" filter="fade">
                                      <p:cBhvr>
                                        <p:cTn id="18" dur="1000"/>
                                        <p:tgtEl>
                                          <p:spTgt spid="53"/>
                                        </p:tgtEl>
                                      </p:cBhvr>
                                    </p:animEffect>
                                  </p:childTnLst>
                                </p:cTn>
                              </p:par>
                            </p:childTnLst>
                          </p:cTn>
                        </p:par>
                        <p:par>
                          <p:cTn id="19" fill="hold">
                            <p:stCondLst>
                              <p:cond delay="2000"/>
                            </p:stCondLst>
                            <p:childTnLst>
                              <p:par>
                                <p:cTn id="20" presetID="12" presetClass="entr" presetSubtype="2"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p:tgtEl>
                                          <p:spTgt spid="50"/>
                                        </p:tgtEl>
                                        <p:attrNameLst>
                                          <p:attrName>ppt_x</p:attrName>
                                        </p:attrNameLst>
                                      </p:cBhvr>
                                      <p:tavLst>
                                        <p:tav tm="0">
                                          <p:val>
                                            <p:strVal val="#ppt_x+#ppt_w*1.125000"/>
                                          </p:val>
                                        </p:tav>
                                        <p:tav tm="100000">
                                          <p:val>
                                            <p:strVal val="#ppt_x"/>
                                          </p:val>
                                        </p:tav>
                                      </p:tavLst>
                                    </p:anim>
                                    <p:animEffect transition="in" filter="wipe(left)">
                                      <p:cBhvr>
                                        <p:cTn id="2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330" name="Picture 2"/>
          <p:cNvPicPr>
            <a:picLocks noChangeAspect="1" noChangeArrowheads="1"/>
          </p:cNvPicPr>
          <p:nvPr/>
        </p:nvPicPr>
        <p:blipFill>
          <a:blip r:embed="rId3"/>
          <a:srcRect/>
          <a:stretch>
            <a:fillRect/>
          </a:stretch>
        </p:blipFill>
        <p:spPr bwMode="auto">
          <a:xfrm>
            <a:off x="381000" y="1981200"/>
            <a:ext cx="8077200" cy="76200"/>
          </a:xfrm>
          <a:prstGeom prst="rect">
            <a:avLst/>
          </a:prstGeom>
          <a:noFill/>
          <a:ln w="9525">
            <a:noFill/>
            <a:miter lim="800000"/>
            <a:headEnd/>
            <a:tailEnd/>
          </a:ln>
        </p:spPr>
      </p:pic>
      <p:sp>
        <p:nvSpPr>
          <p:cNvPr id="483331" name="Text Box 3"/>
          <p:cNvSpPr txBox="1">
            <a:spLocks noChangeArrowheads="1"/>
          </p:cNvSpPr>
          <p:nvPr/>
        </p:nvSpPr>
        <p:spPr bwMode="auto">
          <a:xfrm>
            <a:off x="457200" y="228600"/>
            <a:ext cx="8305800" cy="1597361"/>
          </a:xfrm>
          <a:prstGeom prst="rect">
            <a:avLst/>
          </a:prstGeom>
          <a:noFill/>
          <a:ln w="9525">
            <a:noFill/>
            <a:miter lim="800000"/>
            <a:headEnd/>
            <a:tailEnd/>
          </a:ln>
          <a:effectLst/>
        </p:spPr>
        <p:txBody>
          <a:bodyPr wrap="square">
            <a:prstTxWarp prst="textNoShape">
              <a:avLst/>
            </a:prstTxWarp>
            <a:spAutoFit/>
          </a:bodyPr>
          <a:lstStyle/>
          <a:p>
            <a:pPr algn="ctr" eaLnBrk="0" hangingPunct="0">
              <a:lnSpc>
                <a:spcPct val="90000"/>
              </a:lnSpc>
              <a:defRPr/>
            </a:pPr>
            <a:r>
              <a:rPr lang="en-US" sz="3600" dirty="0" smtClean="0">
                <a:solidFill>
                  <a:srgbClr val="4EFA64"/>
                </a:solidFill>
                <a:effectLst>
                  <a:outerShdw blurRad="38100" dist="38100" dir="2700000" algn="tl">
                    <a:srgbClr val="000000"/>
                  </a:outerShdw>
                </a:effectLst>
                <a:latin typeface="Cambria"/>
                <a:cs typeface="Cambria"/>
              </a:rPr>
              <a:t>Factors Likely Contributing </a:t>
            </a:r>
            <a:r>
              <a:rPr lang="en-US" sz="3600" dirty="0">
                <a:solidFill>
                  <a:srgbClr val="4EFA64"/>
                </a:solidFill>
                <a:effectLst>
                  <a:outerShdw blurRad="38100" dist="38100" dir="2700000" algn="tl">
                    <a:srgbClr val="000000"/>
                  </a:outerShdw>
                </a:effectLst>
                <a:latin typeface="Cambria"/>
                <a:cs typeface="Cambria"/>
              </a:rPr>
              <a:t>to the Observed Decrease in Occupational </a:t>
            </a:r>
            <a:r>
              <a:rPr lang="en-US" sz="3600" dirty="0" smtClean="0">
                <a:solidFill>
                  <a:srgbClr val="4EFA64"/>
                </a:solidFill>
                <a:effectLst>
                  <a:outerShdw blurRad="38100" dist="38100" dir="2700000" algn="tl">
                    <a:srgbClr val="000000"/>
                  </a:outerShdw>
                </a:effectLst>
                <a:latin typeface="Cambria"/>
                <a:cs typeface="Cambria"/>
              </a:rPr>
              <a:t>and Iatrogenic HIV </a:t>
            </a:r>
            <a:r>
              <a:rPr lang="en-US" sz="3600" dirty="0">
                <a:solidFill>
                  <a:srgbClr val="4EFA64"/>
                </a:solidFill>
                <a:effectLst>
                  <a:outerShdw blurRad="38100" dist="38100" dir="2700000" algn="tl">
                    <a:srgbClr val="000000"/>
                  </a:outerShdw>
                </a:effectLst>
                <a:latin typeface="Cambria"/>
                <a:cs typeface="Cambria"/>
              </a:rPr>
              <a:t>Transmissions</a:t>
            </a:r>
          </a:p>
        </p:txBody>
      </p:sp>
      <p:sp>
        <p:nvSpPr>
          <p:cNvPr id="483332" name="Text Box 4"/>
          <p:cNvSpPr txBox="1">
            <a:spLocks noChangeArrowheads="1"/>
          </p:cNvSpPr>
          <p:nvPr/>
        </p:nvSpPr>
        <p:spPr bwMode="auto">
          <a:xfrm>
            <a:off x="228600" y="2209800"/>
            <a:ext cx="8839200" cy="4477123"/>
          </a:xfrm>
          <a:prstGeom prst="rect">
            <a:avLst/>
          </a:prstGeom>
          <a:noFill/>
          <a:ln w="9525">
            <a:noFill/>
            <a:miter lim="800000"/>
            <a:headEnd/>
            <a:tailEnd/>
          </a:ln>
          <a:effectLst/>
        </p:spPr>
        <p:txBody>
          <a:bodyPr wrap="square">
            <a:prstTxWarp prst="textNoShape">
              <a:avLst/>
            </a:prstTxWarp>
            <a:spAutoFit/>
          </a:bodyPr>
          <a:lstStyle/>
          <a:p>
            <a:pPr marL="457200" indent="-457200" eaLnBrk="0" hangingPunct="0">
              <a:lnSpc>
                <a:spcPct val="80000"/>
              </a:lnSpc>
              <a:spcBef>
                <a:spcPts val="0"/>
              </a:spcBef>
              <a:spcAft>
                <a:spcPts val="1800"/>
              </a:spcAft>
              <a:buClr>
                <a:srgbClr val="FF0C06"/>
              </a:buClr>
              <a:buFont typeface="Times" charset="0"/>
              <a:buChar char="•"/>
              <a:defRPr/>
            </a:pPr>
            <a:r>
              <a:rPr lang="en-US" sz="2800" i="0" dirty="0" smtClean="0">
                <a:effectLst>
                  <a:outerShdw blurRad="38100" dist="38100" dir="2700000" algn="tl">
                    <a:srgbClr val="000000"/>
                  </a:outerShdw>
                </a:effectLst>
                <a:latin typeface="Cambria"/>
                <a:cs typeface="Cambria"/>
              </a:rPr>
              <a:t>Efficacy of HAART in lowering patients’ viral burdens.</a:t>
            </a:r>
          </a:p>
          <a:p>
            <a:pPr marL="457200" indent="-457200" eaLnBrk="0" hangingPunct="0">
              <a:lnSpc>
                <a:spcPct val="80000"/>
              </a:lnSpc>
              <a:spcBef>
                <a:spcPts val="0"/>
              </a:spcBef>
              <a:spcAft>
                <a:spcPts val="1800"/>
              </a:spcAft>
              <a:buClr>
                <a:srgbClr val="FF0C06"/>
              </a:buClr>
              <a:buFont typeface="Times" charset="0"/>
              <a:buChar char="•"/>
              <a:defRPr/>
            </a:pPr>
            <a:r>
              <a:rPr lang="en-US" sz="2800" i="0" dirty="0" smtClean="0">
                <a:effectLst>
                  <a:outerShdw blurRad="38100" dist="38100" dir="2700000" algn="tl">
                    <a:srgbClr val="000000"/>
                  </a:outerShdw>
                </a:effectLst>
                <a:latin typeface="Cambria"/>
                <a:cs typeface="Cambria"/>
              </a:rPr>
              <a:t>Efficacy of Primary Prevention (i.e., fewer exposures due to use of Universal/Standard Precautions).</a:t>
            </a:r>
          </a:p>
          <a:p>
            <a:pPr marL="457200" indent="-457200" eaLnBrk="0" hangingPunct="0">
              <a:lnSpc>
                <a:spcPct val="80000"/>
              </a:lnSpc>
              <a:spcBef>
                <a:spcPts val="0"/>
              </a:spcBef>
              <a:spcAft>
                <a:spcPts val="1800"/>
              </a:spcAft>
              <a:buClr>
                <a:srgbClr val="FF0C06"/>
              </a:buClr>
              <a:buFont typeface="Times" charset="0"/>
              <a:buChar char="•"/>
              <a:defRPr/>
            </a:pPr>
            <a:r>
              <a:rPr lang="en-US" sz="2800" i="0" dirty="0" smtClean="0">
                <a:effectLst>
                  <a:outerShdw blurRad="38100" dist="38100" dir="2700000" algn="tl">
                    <a:srgbClr val="000000"/>
                  </a:outerShdw>
                </a:effectLst>
                <a:latin typeface="Cambria"/>
                <a:cs typeface="Cambria"/>
              </a:rPr>
              <a:t>Decreased </a:t>
            </a:r>
            <a:r>
              <a:rPr lang="en-US" sz="2800" i="0" dirty="0">
                <a:effectLst>
                  <a:outerShdw blurRad="38100" dist="38100" dir="2700000" algn="tl">
                    <a:srgbClr val="000000"/>
                  </a:outerShdw>
                </a:effectLst>
                <a:latin typeface="Cambria"/>
                <a:cs typeface="Cambria"/>
              </a:rPr>
              <a:t>reporting to CDC / less aggressive case-finding.</a:t>
            </a:r>
            <a:endParaRPr lang="en-US" sz="2800" i="0" dirty="0" smtClean="0">
              <a:effectLst>
                <a:outerShdw blurRad="38100" dist="38100" dir="2700000" algn="tl">
                  <a:srgbClr val="000000"/>
                </a:outerShdw>
              </a:effectLst>
              <a:latin typeface="Cambria"/>
              <a:cs typeface="Cambria"/>
            </a:endParaRPr>
          </a:p>
          <a:p>
            <a:pPr marL="457200" indent="-457200" eaLnBrk="0" hangingPunct="0">
              <a:lnSpc>
                <a:spcPct val="80000"/>
              </a:lnSpc>
              <a:spcBef>
                <a:spcPts val="0"/>
              </a:spcBef>
              <a:spcAft>
                <a:spcPts val="1800"/>
              </a:spcAft>
              <a:buClr>
                <a:srgbClr val="FF0C06"/>
              </a:buClr>
              <a:buFont typeface="Times" charset="0"/>
              <a:buChar char="•"/>
              <a:defRPr/>
            </a:pPr>
            <a:r>
              <a:rPr lang="en-US" sz="2800" i="0" dirty="0" smtClean="0">
                <a:effectLst>
                  <a:outerShdw blurRad="38100" dist="38100" dir="2700000" algn="tl">
                    <a:srgbClr val="000000"/>
                  </a:outerShdw>
                </a:effectLst>
                <a:latin typeface="Cambria"/>
                <a:cs typeface="Cambria"/>
              </a:rPr>
              <a:t>Efficacy </a:t>
            </a:r>
            <a:r>
              <a:rPr lang="en-US" sz="2800" i="0" dirty="0">
                <a:effectLst>
                  <a:outerShdw blurRad="38100" dist="38100" dir="2700000" algn="tl">
                    <a:srgbClr val="000000"/>
                  </a:outerShdw>
                </a:effectLst>
                <a:latin typeface="Cambria"/>
                <a:cs typeface="Cambria"/>
              </a:rPr>
              <a:t>of HAART in decreasing hospitalizations, as well as the numbers and types of procedures required.</a:t>
            </a:r>
          </a:p>
          <a:p>
            <a:pPr marL="457200" indent="-457200" eaLnBrk="0" hangingPunct="0">
              <a:lnSpc>
                <a:spcPct val="80000"/>
              </a:lnSpc>
              <a:spcBef>
                <a:spcPts val="0"/>
              </a:spcBef>
              <a:spcAft>
                <a:spcPts val="1800"/>
              </a:spcAft>
              <a:buClr>
                <a:srgbClr val="FF0C06"/>
              </a:buClr>
              <a:buFont typeface="Times" charset="0"/>
              <a:buChar char="•"/>
              <a:defRPr/>
            </a:pPr>
            <a:r>
              <a:rPr lang="en-US" sz="2800" i="0" dirty="0">
                <a:effectLst>
                  <a:outerShdw blurRad="38100" dist="38100" dir="2700000" algn="tl">
                    <a:srgbClr val="000000"/>
                  </a:outerShdw>
                </a:effectLst>
                <a:latin typeface="Cambria"/>
                <a:cs typeface="Cambria"/>
              </a:rPr>
              <a:t>Presumed efficacy of Secondary Prevention (i.e., efficacy of antiretroviral PEP).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3331"/>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483330"/>
                                        </p:tgtEl>
                                        <p:attrNameLst>
                                          <p:attrName>style.visibility</p:attrName>
                                        </p:attrNameLst>
                                      </p:cBhvr>
                                      <p:to>
                                        <p:strVal val="visible"/>
                                      </p:to>
                                    </p:set>
                                    <p:anim calcmode="lin" valueType="num">
                                      <p:cBhvr>
                                        <p:cTn id="10" dur="500" fill="hold"/>
                                        <p:tgtEl>
                                          <p:spTgt spid="483330"/>
                                        </p:tgtEl>
                                        <p:attrNameLst>
                                          <p:attrName>ppt_x</p:attrName>
                                        </p:attrNameLst>
                                      </p:cBhvr>
                                      <p:tavLst>
                                        <p:tav tm="0">
                                          <p:val>
                                            <p:strVal val="#ppt_x-#ppt_w/2"/>
                                          </p:val>
                                        </p:tav>
                                        <p:tav tm="100000">
                                          <p:val>
                                            <p:strVal val="#ppt_x"/>
                                          </p:val>
                                        </p:tav>
                                      </p:tavLst>
                                    </p:anim>
                                    <p:anim calcmode="lin" valueType="num">
                                      <p:cBhvr>
                                        <p:cTn id="11" dur="500" fill="hold"/>
                                        <p:tgtEl>
                                          <p:spTgt spid="483330"/>
                                        </p:tgtEl>
                                        <p:attrNameLst>
                                          <p:attrName>ppt_y</p:attrName>
                                        </p:attrNameLst>
                                      </p:cBhvr>
                                      <p:tavLst>
                                        <p:tav tm="0">
                                          <p:val>
                                            <p:strVal val="#ppt_y"/>
                                          </p:val>
                                        </p:tav>
                                        <p:tav tm="100000">
                                          <p:val>
                                            <p:strVal val="#ppt_y"/>
                                          </p:val>
                                        </p:tav>
                                      </p:tavLst>
                                    </p:anim>
                                    <p:anim calcmode="lin" valueType="num">
                                      <p:cBhvr>
                                        <p:cTn id="12" dur="500" fill="hold"/>
                                        <p:tgtEl>
                                          <p:spTgt spid="483330"/>
                                        </p:tgtEl>
                                        <p:attrNameLst>
                                          <p:attrName>ppt_w</p:attrName>
                                        </p:attrNameLst>
                                      </p:cBhvr>
                                      <p:tavLst>
                                        <p:tav tm="0">
                                          <p:val>
                                            <p:fltVal val="0"/>
                                          </p:val>
                                        </p:tav>
                                        <p:tav tm="100000">
                                          <p:val>
                                            <p:strVal val="#ppt_w"/>
                                          </p:val>
                                        </p:tav>
                                      </p:tavLst>
                                    </p:anim>
                                    <p:anim calcmode="lin" valueType="num">
                                      <p:cBhvr>
                                        <p:cTn id="13" dur="500" fill="hold"/>
                                        <p:tgtEl>
                                          <p:spTgt spid="48333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483332">
                                            <p:txEl>
                                              <p:pRg st="0" end="0"/>
                                            </p:txEl>
                                          </p:spTgt>
                                        </p:tgtEl>
                                        <p:attrNameLst>
                                          <p:attrName>style.visibility</p:attrName>
                                        </p:attrNameLst>
                                      </p:cBhvr>
                                      <p:to>
                                        <p:strVal val="visible"/>
                                      </p:to>
                                    </p:set>
                                    <p:animEffect transition="in" filter="slide(fromTop)">
                                      <p:cBhvr>
                                        <p:cTn id="17" dur="500"/>
                                        <p:tgtEl>
                                          <p:spTgt spid="483332">
                                            <p:txEl>
                                              <p:pRg st="0" end="0"/>
                                            </p:txEl>
                                          </p:spTgt>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483332">
                                            <p:txEl>
                                              <p:pRg st="1" end="1"/>
                                            </p:txEl>
                                          </p:spTgt>
                                        </p:tgtEl>
                                        <p:attrNameLst>
                                          <p:attrName>style.visibility</p:attrName>
                                        </p:attrNameLst>
                                      </p:cBhvr>
                                      <p:to>
                                        <p:strVal val="visible"/>
                                      </p:to>
                                    </p:set>
                                    <p:animEffect transition="in" filter="slide(fromTop)">
                                      <p:cBhvr>
                                        <p:cTn id="21" dur="500"/>
                                        <p:tgtEl>
                                          <p:spTgt spid="483332">
                                            <p:txEl>
                                              <p:pRg st="1" end="1"/>
                                            </p:txEl>
                                          </p:spTgt>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483332">
                                            <p:txEl>
                                              <p:pRg st="2" end="2"/>
                                            </p:txEl>
                                          </p:spTgt>
                                        </p:tgtEl>
                                        <p:attrNameLst>
                                          <p:attrName>style.visibility</p:attrName>
                                        </p:attrNameLst>
                                      </p:cBhvr>
                                      <p:to>
                                        <p:strVal val="visible"/>
                                      </p:to>
                                    </p:set>
                                    <p:animEffect transition="in" filter="slide(fromTop)">
                                      <p:cBhvr>
                                        <p:cTn id="25" dur="500"/>
                                        <p:tgtEl>
                                          <p:spTgt spid="483332">
                                            <p:txEl>
                                              <p:pRg st="2" end="2"/>
                                            </p:txEl>
                                          </p:spTgt>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483332">
                                            <p:txEl>
                                              <p:pRg st="3" end="3"/>
                                            </p:txEl>
                                          </p:spTgt>
                                        </p:tgtEl>
                                        <p:attrNameLst>
                                          <p:attrName>style.visibility</p:attrName>
                                        </p:attrNameLst>
                                      </p:cBhvr>
                                      <p:to>
                                        <p:strVal val="visible"/>
                                      </p:to>
                                    </p:set>
                                    <p:animEffect transition="in" filter="slide(fromTop)">
                                      <p:cBhvr>
                                        <p:cTn id="29" dur="500"/>
                                        <p:tgtEl>
                                          <p:spTgt spid="483332">
                                            <p:txEl>
                                              <p:pRg st="3" end="3"/>
                                            </p:txEl>
                                          </p:spTgt>
                                        </p:tgtEl>
                                      </p:cBhvr>
                                    </p:animEffect>
                                  </p:childTnLst>
                                </p:cTn>
                              </p:par>
                            </p:childTnLst>
                          </p:cTn>
                        </p:par>
                        <p:par>
                          <p:cTn id="30" fill="hold">
                            <p:stCondLst>
                              <p:cond delay="3000"/>
                            </p:stCondLst>
                            <p:childTnLst>
                              <p:par>
                                <p:cTn id="31" presetID="12" presetClass="entr" presetSubtype="1" fill="hold" grpId="0" nodeType="afterEffect">
                                  <p:stCondLst>
                                    <p:cond delay="0"/>
                                  </p:stCondLst>
                                  <p:childTnLst>
                                    <p:set>
                                      <p:cBhvr>
                                        <p:cTn id="32" dur="1" fill="hold">
                                          <p:stCondLst>
                                            <p:cond delay="0"/>
                                          </p:stCondLst>
                                        </p:cTn>
                                        <p:tgtEl>
                                          <p:spTgt spid="483332">
                                            <p:txEl>
                                              <p:pRg st="4" end="4"/>
                                            </p:txEl>
                                          </p:spTgt>
                                        </p:tgtEl>
                                        <p:attrNameLst>
                                          <p:attrName>style.visibility</p:attrName>
                                        </p:attrNameLst>
                                      </p:cBhvr>
                                      <p:to>
                                        <p:strVal val="visible"/>
                                      </p:to>
                                    </p:set>
                                    <p:animEffect transition="in" filter="slide(fromTop)">
                                      <p:cBhvr>
                                        <p:cTn id="33" dur="500"/>
                                        <p:tgtEl>
                                          <p:spTgt spid="4833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autoUpdateAnimBg="0"/>
      <p:bldP spid="483332" grpId="0" build="p" bldLvl="4"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3"/>
          <a:srcRect/>
          <a:stretch>
            <a:fillRect/>
          </a:stretch>
        </p:blipFill>
        <p:spPr bwMode="auto">
          <a:xfrm>
            <a:off x="381000" y="2133600"/>
            <a:ext cx="8077200" cy="76200"/>
          </a:xfrm>
          <a:prstGeom prst="rect">
            <a:avLst/>
          </a:prstGeom>
          <a:noFill/>
          <a:ln w="9525">
            <a:noFill/>
            <a:miter lim="800000"/>
            <a:headEnd/>
            <a:tailEnd/>
          </a:ln>
        </p:spPr>
      </p:pic>
      <p:sp>
        <p:nvSpPr>
          <p:cNvPr id="583683" name="Text Box 3"/>
          <p:cNvSpPr txBox="1">
            <a:spLocks noChangeArrowheads="1"/>
          </p:cNvSpPr>
          <p:nvPr/>
        </p:nvSpPr>
        <p:spPr bwMode="auto">
          <a:xfrm>
            <a:off x="1219200" y="238542"/>
            <a:ext cx="6858000" cy="1446550"/>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sz="4400" dirty="0" smtClean="0">
                <a:solidFill>
                  <a:srgbClr val="4EFA64"/>
                </a:solidFill>
                <a:effectLst>
                  <a:outerShdw blurRad="50800" dist="38100" dir="2700000" algn="tl" rotWithShape="0">
                    <a:srgbClr val="000000">
                      <a:alpha val="43000"/>
                    </a:srgbClr>
                  </a:outerShdw>
                </a:effectLst>
                <a:latin typeface="Cambria"/>
                <a:cs typeface="Cambria"/>
              </a:rPr>
              <a:t>Iatrogenic Risks for HIV, HBV, and HCV Transmission</a:t>
            </a:r>
            <a:endParaRPr lang="en-US" sz="4400" dirty="0">
              <a:solidFill>
                <a:srgbClr val="4EFA64"/>
              </a:solidFill>
              <a:effectLst>
                <a:outerShdw blurRad="50800" dist="38100" dir="2700000" algn="tl" rotWithShape="0">
                  <a:srgbClr val="000000">
                    <a:alpha val="43000"/>
                  </a:srgbClr>
                </a:outerShdw>
              </a:effectLst>
              <a:latin typeface="Cambria"/>
              <a:cs typeface="Cambria"/>
            </a:endParaRPr>
          </a:p>
        </p:txBody>
      </p:sp>
      <p:sp>
        <p:nvSpPr>
          <p:cNvPr id="583684" name="Text Box 4"/>
          <p:cNvSpPr txBox="1">
            <a:spLocks noChangeArrowheads="1"/>
          </p:cNvSpPr>
          <p:nvPr/>
        </p:nvSpPr>
        <p:spPr bwMode="auto">
          <a:xfrm>
            <a:off x="304800" y="2667000"/>
            <a:ext cx="8458200" cy="2164182"/>
          </a:xfrm>
          <a:prstGeom prst="rect">
            <a:avLst/>
          </a:prstGeom>
          <a:noFill/>
          <a:ln w="9525">
            <a:noFill/>
            <a:miter lim="800000"/>
            <a:headEnd/>
            <a:tailEnd/>
          </a:ln>
          <a:effectLst/>
        </p:spPr>
        <p:txBody>
          <a:bodyPr>
            <a:prstTxWarp prst="textNoShape">
              <a:avLst/>
            </a:prstTxWarp>
            <a:spAutoFit/>
          </a:bodyPr>
          <a:lstStyle/>
          <a:p>
            <a:pPr marL="457200" indent="-457200" eaLnBrk="0" hangingPunct="0">
              <a:lnSpc>
                <a:spcPct val="95000"/>
              </a:lnSpc>
              <a:spcBef>
                <a:spcPct val="50000"/>
              </a:spcBef>
              <a:buClr>
                <a:srgbClr val="FF0606"/>
              </a:buClr>
              <a:buFont typeface="Times" charset="0"/>
              <a:buChar char="•"/>
              <a:defRPr/>
            </a:pPr>
            <a:r>
              <a:rPr lang="en-US" sz="2800" i="0" dirty="0">
                <a:effectLst>
                  <a:outerShdw blurRad="50800" dist="38100" dir="2700000" algn="tl" rotWithShape="0">
                    <a:srgbClr val="000000">
                      <a:alpha val="43000"/>
                    </a:srgbClr>
                  </a:outerShdw>
                </a:effectLst>
                <a:latin typeface="Cambria"/>
                <a:cs typeface="Cambria"/>
              </a:rPr>
              <a:t>Historical Perspective - Epistemology</a:t>
            </a:r>
          </a:p>
          <a:p>
            <a:pPr marL="457200" indent="-457200"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The </a:t>
            </a:r>
            <a:r>
              <a:rPr lang="en-US" sz="2800" i="0" dirty="0">
                <a:effectLst>
                  <a:outerShdw blurRad="50800" dist="38100" dir="2700000" algn="tl" rotWithShape="0">
                    <a:srgbClr val="000000">
                      <a:alpha val="43000"/>
                    </a:srgbClr>
                  </a:outerShdw>
                </a:effectLst>
                <a:latin typeface="Cambria"/>
                <a:cs typeface="Cambria"/>
              </a:rPr>
              <a:t>Magnitude of Occupational Risks</a:t>
            </a:r>
          </a:p>
          <a:p>
            <a:pPr marL="457200" indent="-457200"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What We Have Learned about Primary </a:t>
            </a:r>
            <a:r>
              <a:rPr lang="en-US" sz="2800" i="0" dirty="0">
                <a:effectLst>
                  <a:outerShdw blurRad="50800" dist="38100" dir="2700000" algn="tl" rotWithShape="0">
                    <a:srgbClr val="000000">
                      <a:alpha val="43000"/>
                    </a:srgbClr>
                  </a:outerShdw>
                </a:effectLst>
                <a:latin typeface="Cambria"/>
                <a:cs typeface="Cambria"/>
              </a:rPr>
              <a:t>and Secondary </a:t>
            </a:r>
            <a:r>
              <a:rPr lang="en-US" sz="2800" i="0" dirty="0" smtClean="0">
                <a:effectLst>
                  <a:outerShdw blurRad="50800" dist="38100" dir="2700000" algn="tl" rotWithShape="0">
                    <a:srgbClr val="000000">
                      <a:alpha val="43000"/>
                    </a:srgbClr>
                  </a:outerShdw>
                </a:effectLst>
                <a:latin typeface="Cambria"/>
                <a:cs typeface="Cambria"/>
              </a:rPr>
              <a:t>Prevention</a:t>
            </a:r>
            <a:endParaRPr lang="en-US" sz="2800" i="0" dirty="0">
              <a:effectLst>
                <a:outerShdw blurRad="50800" dist="38100" dir="2700000" algn="tl" rotWithShape="0">
                  <a:srgbClr val="000000">
                    <a:alpha val="43000"/>
                  </a:srgbClr>
                </a:outerShdw>
              </a:effectLst>
              <a:latin typeface="Cambria"/>
              <a:cs typeface="Cambria"/>
            </a:endParaRPr>
          </a:p>
        </p:txBody>
      </p:sp>
      <p:grpSp>
        <p:nvGrpSpPr>
          <p:cNvPr id="4" name="Group 3"/>
          <p:cNvGrpSpPr/>
          <p:nvPr/>
        </p:nvGrpSpPr>
        <p:grpSpPr>
          <a:xfrm>
            <a:off x="304800" y="4876800"/>
            <a:ext cx="8686800" cy="533400"/>
            <a:chOff x="457200" y="4876800"/>
            <a:chExt cx="8686800" cy="533400"/>
          </a:xfrm>
        </p:grpSpPr>
        <p:sp>
          <p:nvSpPr>
            <p:cNvPr id="5" name="Rectangle 4"/>
            <p:cNvSpPr/>
            <p:nvPr/>
          </p:nvSpPr>
          <p:spPr bwMode="auto">
            <a:xfrm>
              <a:off x="457200" y="4876800"/>
              <a:ext cx="8686800" cy="533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600" b="0" i="1" u="none" strike="noStrike" cap="none" normalizeH="0" baseline="0">
                <a:ln>
                  <a:noFill/>
                </a:ln>
                <a:solidFill>
                  <a:schemeClr val="tx1"/>
                </a:solidFill>
                <a:effectLst>
                  <a:outerShdw blurRad="50800" dist="38100" dir="2700000" algn="tl" rotWithShape="0">
                    <a:srgbClr val="000000">
                      <a:alpha val="43000"/>
                    </a:srgbClr>
                  </a:outerShdw>
                </a:effectLst>
                <a:latin typeface="Times New Roman" charset="0"/>
              </a:endParaRPr>
            </a:p>
          </p:txBody>
        </p:sp>
        <p:sp>
          <p:nvSpPr>
            <p:cNvPr id="2" name="TextBox 1"/>
            <p:cNvSpPr txBox="1"/>
            <p:nvPr/>
          </p:nvSpPr>
          <p:spPr>
            <a:xfrm>
              <a:off x="457200" y="4876800"/>
              <a:ext cx="8507457" cy="523220"/>
            </a:xfrm>
            <a:prstGeom prst="rect">
              <a:avLst/>
            </a:prstGeom>
            <a:noFill/>
          </p:spPr>
          <p:txBody>
            <a:bodyPr wrap="none" rtlCol="0">
              <a:spAutoFit/>
            </a:bodyPr>
            <a:lstStyle/>
            <a:p>
              <a:pPr marL="457200" indent="-457200">
                <a:buFont typeface="Arial"/>
                <a:buChar char="•"/>
              </a:pPr>
              <a:r>
                <a:rPr lang="en-US" sz="2800" i="0" dirty="0">
                  <a:solidFill>
                    <a:srgbClr val="FF0000"/>
                  </a:solidFill>
                  <a:effectLst>
                    <a:outerShdw blurRad="50800" dist="38100" dir="2700000" algn="tl" rotWithShape="0">
                      <a:srgbClr val="000000">
                        <a:alpha val="43000"/>
                      </a:srgbClr>
                    </a:outerShdw>
                  </a:effectLst>
                  <a:latin typeface="Cambria"/>
                  <a:cs typeface="Cambria"/>
                </a:rPr>
                <a:t>Managing Providers Infected with HBV, HCV or HIV</a:t>
              </a:r>
            </a:p>
          </p:txBody>
        </p:sp>
      </p:grpSp>
    </p:spTree>
    <p:extLst>
      <p:ext uri="{BB962C8B-B14F-4D97-AF65-F5344CB8AC3E}">
        <p14:creationId xmlns:p14="http://schemas.microsoft.com/office/powerpoint/2010/main" val="1602127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683"/>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583682"/>
                                        </p:tgtEl>
                                        <p:attrNameLst>
                                          <p:attrName>style.visibility</p:attrName>
                                        </p:attrNameLst>
                                      </p:cBhvr>
                                      <p:to>
                                        <p:strVal val="visible"/>
                                      </p:to>
                                    </p:set>
                                    <p:anim calcmode="lin" valueType="num">
                                      <p:cBhvr>
                                        <p:cTn id="10" dur="500" fill="hold"/>
                                        <p:tgtEl>
                                          <p:spTgt spid="583682"/>
                                        </p:tgtEl>
                                        <p:attrNameLst>
                                          <p:attrName>ppt_x</p:attrName>
                                        </p:attrNameLst>
                                      </p:cBhvr>
                                      <p:tavLst>
                                        <p:tav tm="0">
                                          <p:val>
                                            <p:strVal val="#ppt_x-#ppt_w/2"/>
                                          </p:val>
                                        </p:tav>
                                        <p:tav tm="100000">
                                          <p:val>
                                            <p:strVal val="#ppt_x"/>
                                          </p:val>
                                        </p:tav>
                                      </p:tavLst>
                                    </p:anim>
                                    <p:anim calcmode="lin" valueType="num">
                                      <p:cBhvr>
                                        <p:cTn id="11" dur="500" fill="hold"/>
                                        <p:tgtEl>
                                          <p:spTgt spid="583682"/>
                                        </p:tgtEl>
                                        <p:attrNameLst>
                                          <p:attrName>ppt_y</p:attrName>
                                        </p:attrNameLst>
                                      </p:cBhvr>
                                      <p:tavLst>
                                        <p:tav tm="0">
                                          <p:val>
                                            <p:strVal val="#ppt_y"/>
                                          </p:val>
                                        </p:tav>
                                        <p:tav tm="100000">
                                          <p:val>
                                            <p:strVal val="#ppt_y"/>
                                          </p:val>
                                        </p:tav>
                                      </p:tavLst>
                                    </p:anim>
                                    <p:anim calcmode="lin" valueType="num">
                                      <p:cBhvr>
                                        <p:cTn id="12" dur="500" fill="hold"/>
                                        <p:tgtEl>
                                          <p:spTgt spid="583682"/>
                                        </p:tgtEl>
                                        <p:attrNameLst>
                                          <p:attrName>ppt_w</p:attrName>
                                        </p:attrNameLst>
                                      </p:cBhvr>
                                      <p:tavLst>
                                        <p:tav tm="0">
                                          <p:val>
                                            <p:fltVal val="0"/>
                                          </p:val>
                                        </p:tav>
                                        <p:tav tm="100000">
                                          <p:val>
                                            <p:strVal val="#ppt_w"/>
                                          </p:val>
                                        </p:tav>
                                      </p:tavLst>
                                    </p:anim>
                                    <p:anim calcmode="lin" valueType="num">
                                      <p:cBhvr>
                                        <p:cTn id="13" dur="500" fill="hold"/>
                                        <p:tgtEl>
                                          <p:spTgt spid="58368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583684">
                                            <p:txEl>
                                              <p:pRg st="0" end="0"/>
                                            </p:txEl>
                                          </p:spTgt>
                                        </p:tgtEl>
                                        <p:attrNameLst>
                                          <p:attrName>style.visibility</p:attrName>
                                        </p:attrNameLst>
                                      </p:cBhvr>
                                      <p:to>
                                        <p:strVal val="visible"/>
                                      </p:to>
                                    </p:set>
                                    <p:animEffect transition="in" filter="slide(fromTop)">
                                      <p:cBhvr>
                                        <p:cTn id="17" dur="500"/>
                                        <p:tgtEl>
                                          <p:spTgt spid="583684">
                                            <p:txEl>
                                              <p:pRg st="0" end="0"/>
                                            </p:txEl>
                                          </p:spTgt>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583684">
                                            <p:txEl>
                                              <p:pRg st="1" end="1"/>
                                            </p:txEl>
                                          </p:spTgt>
                                        </p:tgtEl>
                                        <p:attrNameLst>
                                          <p:attrName>style.visibility</p:attrName>
                                        </p:attrNameLst>
                                      </p:cBhvr>
                                      <p:to>
                                        <p:strVal val="visible"/>
                                      </p:to>
                                    </p:set>
                                    <p:animEffect transition="in" filter="slide(fromTop)">
                                      <p:cBhvr>
                                        <p:cTn id="21" dur="500"/>
                                        <p:tgtEl>
                                          <p:spTgt spid="583684">
                                            <p:txEl>
                                              <p:pRg st="1" end="1"/>
                                            </p:txEl>
                                          </p:spTgt>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583684">
                                            <p:txEl>
                                              <p:pRg st="2" end="2"/>
                                            </p:txEl>
                                          </p:spTgt>
                                        </p:tgtEl>
                                        <p:attrNameLst>
                                          <p:attrName>style.visibility</p:attrName>
                                        </p:attrNameLst>
                                      </p:cBhvr>
                                      <p:to>
                                        <p:strVal val="visible"/>
                                      </p:to>
                                    </p:set>
                                    <p:animEffect transition="in" filter="slide(fromTop)">
                                      <p:cBhvr>
                                        <p:cTn id="25" dur="500"/>
                                        <p:tgtEl>
                                          <p:spTgt spid="583684">
                                            <p:txEl>
                                              <p:pRg st="2" end="2"/>
                                            </p:txEl>
                                          </p:spTgt>
                                        </p:tgtEl>
                                      </p:cBhvr>
                                    </p:animEffect>
                                  </p:childTnLst>
                                </p:cTn>
                              </p:par>
                            </p:childTnLst>
                          </p:cTn>
                        </p:par>
                        <p:par>
                          <p:cTn id="26" fill="hold">
                            <p:stCondLst>
                              <p:cond delay="2500"/>
                            </p:stCondLst>
                            <p:childTnLst>
                              <p:par>
                                <p:cTn id="27" presetID="1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p:tgtEl>
                                          <p:spTgt spid="4"/>
                                        </p:tgtEl>
                                        <p:attrNameLst>
                                          <p:attrName>ppt_y</p:attrName>
                                        </p:attrNameLst>
                                      </p:cBhvr>
                                      <p:tavLst>
                                        <p:tav tm="0">
                                          <p:val>
                                            <p:strVal val="#ppt_y-#ppt_h*1.125000"/>
                                          </p:val>
                                        </p:tav>
                                        <p:tav tm="100000">
                                          <p:val>
                                            <p:strVal val="#ppt_y"/>
                                          </p:val>
                                        </p:tav>
                                      </p:tavLst>
                                    </p:anim>
                                    <p:animEffect transition="in" filter="wipe(down)">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autoUpdateAnimBg="0"/>
      <p:bldP spid="583684" grpId="0" build="p" bldLvl="4"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a:off x="486815" y="457200"/>
            <a:ext cx="8255562" cy="1371600"/>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sz="4200" dirty="0">
                <a:solidFill>
                  <a:srgbClr val="FFF39E"/>
                </a:solidFill>
                <a:effectLst>
                  <a:outerShdw blurRad="38100" dist="38100" dir="2700000" algn="tl">
                    <a:srgbClr val="000000"/>
                  </a:outerShdw>
                </a:effectLst>
                <a:latin typeface="Cambria"/>
                <a:cs typeface="Cambria"/>
              </a:rPr>
              <a:t>Nosocomial Epidemiology of </a:t>
            </a:r>
            <a:r>
              <a:rPr lang="en-US" sz="4200" dirty="0" smtClean="0">
                <a:solidFill>
                  <a:srgbClr val="FFF39E"/>
                </a:solidFill>
                <a:effectLst>
                  <a:outerShdw blurRad="38100" dist="38100" dir="2700000" algn="tl">
                    <a:srgbClr val="000000"/>
                  </a:outerShdw>
                </a:effectLst>
                <a:latin typeface="Cambria"/>
                <a:cs typeface="Cambria"/>
              </a:rPr>
              <a:t>HIV Infection</a:t>
            </a:r>
            <a:endParaRPr lang="en-US" sz="4200" dirty="0">
              <a:solidFill>
                <a:srgbClr val="FFF39E"/>
              </a:solidFill>
              <a:effectLst>
                <a:outerShdw blurRad="38100" dist="38100" dir="2700000" algn="tl">
                  <a:srgbClr val="000000"/>
                </a:outerShdw>
              </a:effectLst>
              <a:latin typeface="Cambria"/>
              <a:cs typeface="Cambria"/>
            </a:endParaRPr>
          </a:p>
        </p:txBody>
      </p:sp>
      <p:grpSp>
        <p:nvGrpSpPr>
          <p:cNvPr id="2" name="Group 3"/>
          <p:cNvGrpSpPr>
            <a:grpSpLocks/>
          </p:cNvGrpSpPr>
          <p:nvPr/>
        </p:nvGrpSpPr>
        <p:grpSpPr bwMode="auto">
          <a:xfrm>
            <a:off x="0" y="3138488"/>
            <a:ext cx="9031049" cy="2116137"/>
            <a:chOff x="192" y="1977"/>
            <a:chExt cx="5357" cy="1333"/>
          </a:xfrm>
        </p:grpSpPr>
        <p:sp>
          <p:nvSpPr>
            <p:cNvPr id="708612" name="Rectangle 4"/>
            <p:cNvSpPr>
              <a:spLocks noChangeArrowheads="1"/>
            </p:cNvSpPr>
            <p:nvPr/>
          </p:nvSpPr>
          <p:spPr bwMode="auto">
            <a:xfrm>
              <a:off x="192" y="2001"/>
              <a:ext cx="3648" cy="1309"/>
            </a:xfrm>
            <a:prstGeom prst="rect">
              <a:avLst/>
            </a:prstGeom>
            <a:noFill/>
            <a:ln w="9525">
              <a:noFill/>
              <a:miter lim="800000"/>
              <a:headEnd/>
              <a:tailEnd/>
            </a:ln>
            <a:effectLst/>
          </p:spPr>
          <p:txBody>
            <a:bodyPr>
              <a:prstTxWarp prst="textNoShape">
                <a:avLst/>
              </a:prstTxWarp>
              <a:spAutoFit/>
            </a:bodyPr>
            <a:lstStyle/>
            <a:p>
              <a:pPr marL="341313" indent="-341313" eaLnBrk="0" hangingPunct="0">
                <a:spcBef>
                  <a:spcPct val="65000"/>
                </a:spcBef>
                <a:buClr>
                  <a:srgbClr val="E36679"/>
                </a:buClr>
                <a:buFont typeface="Times" charset="0"/>
                <a:buChar char="•"/>
                <a:defRPr/>
              </a:pPr>
              <a:r>
                <a:rPr lang="en-US" sz="3000" i="0" dirty="0">
                  <a:effectLst>
                    <a:outerShdw blurRad="38100" dist="38100" dir="2700000" algn="tl">
                      <a:srgbClr val="000000"/>
                    </a:outerShdw>
                  </a:effectLst>
                  <a:latin typeface="Cambria"/>
                  <a:cs typeface="Cambria"/>
                </a:rPr>
                <a:t>Patient to provider transmission</a:t>
              </a:r>
            </a:p>
            <a:p>
              <a:pPr marL="341313" indent="-341313" eaLnBrk="0" hangingPunct="0">
                <a:spcBef>
                  <a:spcPct val="65000"/>
                </a:spcBef>
                <a:buClr>
                  <a:srgbClr val="E36679"/>
                </a:buClr>
                <a:buFont typeface="Times" charset="0"/>
                <a:buChar char="•"/>
                <a:defRPr/>
              </a:pPr>
              <a:r>
                <a:rPr lang="en-US" sz="3000" i="0" dirty="0">
                  <a:effectLst>
                    <a:outerShdw blurRad="38100" dist="38100" dir="2700000" algn="tl">
                      <a:srgbClr val="000000"/>
                    </a:outerShdw>
                  </a:effectLst>
                  <a:latin typeface="Cambria"/>
                  <a:cs typeface="Cambria"/>
                </a:rPr>
                <a:t>Patient to patient transmission</a:t>
              </a:r>
            </a:p>
            <a:p>
              <a:pPr marL="341313" indent="-341313" eaLnBrk="0" hangingPunct="0">
                <a:spcBef>
                  <a:spcPct val="65000"/>
                </a:spcBef>
                <a:buClr>
                  <a:srgbClr val="E36679"/>
                </a:buClr>
                <a:buFont typeface="Times" charset="0"/>
                <a:buChar char="•"/>
                <a:defRPr/>
              </a:pPr>
              <a:r>
                <a:rPr lang="en-US" sz="3000" i="0" dirty="0">
                  <a:effectLst>
                    <a:outerShdw blurRad="38100" dist="38100" dir="2700000" algn="tl">
                      <a:srgbClr val="000000"/>
                    </a:outerShdw>
                  </a:effectLst>
                  <a:latin typeface="Cambria"/>
                  <a:cs typeface="Cambria"/>
                </a:rPr>
                <a:t>Provider to patient transmission</a:t>
              </a:r>
            </a:p>
          </p:txBody>
        </p:sp>
        <p:sp>
          <p:nvSpPr>
            <p:cNvPr id="708613" name="Rectangle 5"/>
            <p:cNvSpPr>
              <a:spLocks noChangeArrowheads="1"/>
            </p:cNvSpPr>
            <p:nvPr/>
          </p:nvSpPr>
          <p:spPr bwMode="auto">
            <a:xfrm>
              <a:off x="3787" y="1977"/>
              <a:ext cx="485" cy="1287"/>
            </a:xfrm>
            <a:prstGeom prst="rect">
              <a:avLst/>
            </a:prstGeom>
            <a:noFill/>
            <a:ln w="9525">
              <a:noFill/>
              <a:miter lim="800000"/>
              <a:headEnd/>
              <a:tailEnd/>
            </a:ln>
            <a:effectLst/>
          </p:spPr>
          <p:txBody>
            <a:bodyPr>
              <a:prstTxWarp prst="textNoShape">
                <a:avLst/>
              </a:prstTxWarp>
              <a:spAutoFit/>
            </a:bodyPr>
            <a:lstStyle/>
            <a:p>
              <a:pPr eaLnBrk="0" hangingPunct="0">
                <a:spcBef>
                  <a:spcPct val="65000"/>
                </a:spcBef>
                <a:defRPr/>
              </a:pPr>
              <a:r>
                <a:rPr lang="en-US" sz="12800" i="0">
                  <a:solidFill>
                    <a:schemeClr val="hlink"/>
                  </a:solidFill>
                  <a:effectLst>
                    <a:outerShdw blurRad="38100" dist="38100" dir="2700000" algn="tl">
                      <a:srgbClr val="000000"/>
                    </a:outerShdw>
                  </a:effectLst>
                  <a:latin typeface="Cambria"/>
                  <a:cs typeface="Cambria"/>
                </a:rPr>
                <a:t>}</a:t>
              </a:r>
            </a:p>
          </p:txBody>
        </p:sp>
        <p:sp>
          <p:nvSpPr>
            <p:cNvPr id="708614" name="Rectangle 6"/>
            <p:cNvSpPr>
              <a:spLocks noChangeArrowheads="1"/>
            </p:cNvSpPr>
            <p:nvPr/>
          </p:nvSpPr>
          <p:spPr bwMode="auto">
            <a:xfrm>
              <a:off x="4276" y="2533"/>
              <a:ext cx="1273" cy="407"/>
            </a:xfrm>
            <a:prstGeom prst="rect">
              <a:avLst/>
            </a:prstGeom>
            <a:noFill/>
            <a:ln w="9525">
              <a:noFill/>
              <a:miter lim="800000"/>
              <a:headEnd/>
              <a:tailEnd/>
            </a:ln>
            <a:effectLst/>
          </p:spPr>
          <p:txBody>
            <a:bodyPr wrap="none">
              <a:prstTxWarp prst="textNoShape">
                <a:avLst/>
              </a:prstTxWarp>
              <a:spAutoFit/>
            </a:bodyPr>
            <a:lstStyle/>
            <a:p>
              <a:pPr eaLnBrk="0" hangingPunct="0">
                <a:spcBef>
                  <a:spcPct val="65000"/>
                </a:spcBef>
                <a:defRPr/>
              </a:pPr>
              <a:r>
                <a:rPr lang="en-US" sz="3600" dirty="0" smtClean="0">
                  <a:solidFill>
                    <a:srgbClr val="FFBF56"/>
                  </a:solidFill>
                  <a:effectLst>
                    <a:outerShdw blurRad="38100" dist="38100" dir="2700000" algn="tl">
                      <a:srgbClr val="000000"/>
                    </a:outerShdw>
                  </a:effectLst>
                  <a:latin typeface="Cambria"/>
                  <a:cs typeface="Cambria"/>
                </a:rPr>
                <a:t>ALL occur</a:t>
              </a:r>
              <a:endParaRPr lang="en-US" sz="2400" i="0" dirty="0">
                <a:effectLst>
                  <a:outerShdw blurRad="38100" dist="38100" dir="2700000" algn="tl">
                    <a:srgbClr val="000000"/>
                  </a:outerShdw>
                </a:effectLst>
                <a:latin typeface="Cambria"/>
                <a:cs typeface="Cambria"/>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08610"/>
                                        </p:tgtEl>
                                        <p:attrNameLst>
                                          <p:attrName>style.visibility</p:attrName>
                                        </p:attrNameLst>
                                      </p:cBhvr>
                                      <p:to>
                                        <p:strVal val="visible"/>
                                      </p:to>
                                    </p:set>
                                    <p:animEffect transition="in" filter="slide(fromLeft)">
                                      <p:cBhvr>
                                        <p:cTn id="7" dur="1000"/>
                                        <p:tgtEl>
                                          <p:spTgt spid="708610"/>
                                        </p:tgtEl>
                                      </p:cBhvr>
                                    </p:animEffect>
                                  </p:childTnLst>
                                </p:cTn>
                              </p:par>
                            </p:childTnLst>
                          </p:cTn>
                        </p:par>
                        <p:par>
                          <p:cTn id="8" fill="hold">
                            <p:stCondLst>
                              <p:cond delay="1000"/>
                            </p:stCondLst>
                            <p:childTnLst>
                              <p:par>
                                <p:cTn id="9" presetID="2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2"/>
                                          </p:val>
                                        </p:tav>
                                        <p:tav tm="100000">
                                          <p:val>
                                            <p:strVal val="#ppt_x"/>
                                          </p:val>
                                        </p:tav>
                                      </p:tavLst>
                                    </p:anim>
                                    <p:anim calcmode="lin" valueType="num">
                                      <p:cBhvr>
                                        <p:cTn id="1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p:cNvSpPr txBox="1">
            <a:spLocks noChangeArrowheads="1"/>
          </p:cNvSpPr>
          <p:nvPr/>
        </p:nvSpPr>
        <p:spPr bwMode="auto">
          <a:xfrm>
            <a:off x="491600" y="457200"/>
            <a:ext cx="8044388" cy="1371600"/>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sz="4200" dirty="0">
                <a:solidFill>
                  <a:srgbClr val="FFF39E"/>
                </a:solidFill>
                <a:effectLst>
                  <a:outerShdw blurRad="38100" dist="38100" dir="2700000" algn="tl">
                    <a:srgbClr val="000000"/>
                  </a:outerShdw>
                </a:effectLst>
                <a:latin typeface="Cambria"/>
                <a:cs typeface="Cambria"/>
              </a:rPr>
              <a:t>Nosocomial Epidemiology of </a:t>
            </a:r>
            <a:r>
              <a:rPr lang="en-US" sz="4200" dirty="0" smtClean="0">
                <a:solidFill>
                  <a:srgbClr val="FFF39E"/>
                </a:solidFill>
                <a:effectLst>
                  <a:outerShdw blurRad="38100" dist="38100" dir="2700000" algn="tl">
                    <a:srgbClr val="000000"/>
                  </a:outerShdw>
                </a:effectLst>
                <a:latin typeface="Cambria"/>
                <a:cs typeface="Cambria"/>
              </a:rPr>
              <a:t>HIV Infection</a:t>
            </a:r>
            <a:endParaRPr lang="en-US" sz="4200" dirty="0">
              <a:solidFill>
                <a:srgbClr val="FFF39E"/>
              </a:solidFill>
              <a:effectLst>
                <a:outerShdw blurRad="38100" dist="38100" dir="2700000" algn="tl">
                  <a:srgbClr val="000000"/>
                </a:outerShdw>
              </a:effectLst>
              <a:latin typeface="Cambria"/>
              <a:cs typeface="Cambria"/>
            </a:endParaRPr>
          </a:p>
        </p:txBody>
      </p:sp>
      <p:sp>
        <p:nvSpPr>
          <p:cNvPr id="710659" name="Rectangle 3"/>
          <p:cNvSpPr>
            <a:spLocks noChangeArrowheads="1"/>
          </p:cNvSpPr>
          <p:nvPr/>
        </p:nvSpPr>
        <p:spPr bwMode="auto">
          <a:xfrm>
            <a:off x="0" y="3162300"/>
            <a:ext cx="9296400" cy="2649956"/>
          </a:xfrm>
          <a:prstGeom prst="rect">
            <a:avLst/>
          </a:prstGeom>
          <a:noFill/>
          <a:ln w="9525">
            <a:noFill/>
            <a:miter lim="800000"/>
            <a:headEnd/>
            <a:tailEnd/>
          </a:ln>
          <a:effectLst/>
        </p:spPr>
        <p:txBody>
          <a:bodyPr wrap="square">
            <a:prstTxWarp prst="textNoShape">
              <a:avLst/>
            </a:prstTxWarp>
            <a:spAutoFit/>
          </a:bodyPr>
          <a:lstStyle/>
          <a:p>
            <a:pPr marL="341313" indent="-341313" eaLnBrk="0" hangingPunct="0">
              <a:spcBef>
                <a:spcPct val="65000"/>
              </a:spcBef>
              <a:buClr>
                <a:srgbClr val="E36679"/>
              </a:buClr>
              <a:buFont typeface="Times" charset="0"/>
              <a:buChar char="•"/>
              <a:defRPr/>
            </a:pPr>
            <a:r>
              <a:rPr lang="en-US" sz="3200" i="0" dirty="0">
                <a:effectLst>
                  <a:outerShdw blurRad="38100" dist="38100" dir="2700000" algn="tl">
                    <a:srgbClr val="000000"/>
                  </a:outerShdw>
                </a:effectLst>
                <a:latin typeface="Cambria"/>
                <a:cs typeface="Cambria"/>
              </a:rPr>
              <a:t>Patient to provider transmission – </a:t>
            </a:r>
            <a:r>
              <a:rPr lang="en-US" sz="5400" dirty="0">
                <a:solidFill>
                  <a:srgbClr val="F90B17"/>
                </a:solidFill>
                <a:effectLst>
                  <a:outerShdw blurRad="38100" dist="38100" dir="2700000" algn="tl">
                    <a:srgbClr val="000000"/>
                  </a:outerShdw>
                </a:effectLst>
                <a:latin typeface="Cambria"/>
                <a:cs typeface="Cambria"/>
              </a:rPr>
              <a:t>Common</a:t>
            </a:r>
            <a:endParaRPr lang="en-US" sz="3200" i="0" dirty="0">
              <a:effectLst>
                <a:outerShdw blurRad="38100" dist="38100" dir="2700000" algn="tl">
                  <a:srgbClr val="000000"/>
                </a:outerShdw>
              </a:effectLst>
              <a:latin typeface="Cambria"/>
              <a:cs typeface="Cambria"/>
            </a:endParaRPr>
          </a:p>
          <a:p>
            <a:pPr marL="341313" indent="-341313" eaLnBrk="0" hangingPunct="0">
              <a:spcBef>
                <a:spcPct val="65000"/>
              </a:spcBef>
              <a:buClr>
                <a:srgbClr val="E36679"/>
              </a:buClr>
              <a:buFont typeface="Times" charset="0"/>
              <a:buChar char="•"/>
              <a:defRPr/>
            </a:pPr>
            <a:r>
              <a:rPr lang="en-US" sz="3200" i="0" dirty="0">
                <a:effectLst>
                  <a:outerShdw blurRad="38100" dist="38100" dir="2700000" algn="tl">
                    <a:srgbClr val="000000"/>
                  </a:outerShdw>
                </a:effectLst>
                <a:latin typeface="Cambria"/>
                <a:cs typeface="Cambria"/>
              </a:rPr>
              <a:t>Patient to patient transmission – </a:t>
            </a:r>
            <a:r>
              <a:rPr lang="en-US" sz="3600" dirty="0">
                <a:solidFill>
                  <a:srgbClr val="FFFF00"/>
                </a:solidFill>
                <a:effectLst>
                  <a:outerShdw blurRad="38100" dist="38100" dir="2700000" algn="tl">
                    <a:srgbClr val="000000"/>
                  </a:outerShdw>
                </a:effectLst>
                <a:latin typeface="Cambria"/>
                <a:cs typeface="Cambria"/>
              </a:rPr>
              <a:t>Infrequent</a:t>
            </a:r>
            <a:endParaRPr lang="en-US" sz="3200" i="0" dirty="0">
              <a:effectLst>
                <a:outerShdw blurRad="38100" dist="38100" dir="2700000" algn="tl">
                  <a:srgbClr val="000000"/>
                </a:outerShdw>
              </a:effectLst>
              <a:latin typeface="Cambria"/>
              <a:cs typeface="Cambria"/>
            </a:endParaRPr>
          </a:p>
          <a:p>
            <a:pPr marL="341313" indent="-341313" eaLnBrk="0" hangingPunct="0">
              <a:spcBef>
                <a:spcPct val="65000"/>
              </a:spcBef>
              <a:buClr>
                <a:srgbClr val="E36679"/>
              </a:buClr>
              <a:buFont typeface="Times" charset="0"/>
              <a:buChar char="•"/>
              <a:defRPr/>
            </a:pPr>
            <a:r>
              <a:rPr lang="en-US" sz="3200" i="0" dirty="0">
                <a:effectLst>
                  <a:outerShdw blurRad="38100" dist="38100" dir="2700000" algn="tl">
                    <a:srgbClr val="000000"/>
                  </a:outerShdw>
                </a:effectLst>
                <a:latin typeface="Cambria"/>
                <a:cs typeface="Cambria"/>
              </a:rPr>
              <a:t>Provider to patient transmission – </a:t>
            </a:r>
            <a:r>
              <a:rPr lang="en-US" sz="1800" dirty="0">
                <a:solidFill>
                  <a:srgbClr val="13F909"/>
                </a:solidFill>
                <a:effectLst>
                  <a:outerShdw blurRad="38100" dist="38100" dir="2700000" algn="tl">
                    <a:srgbClr val="000000"/>
                  </a:outerShdw>
                </a:effectLst>
                <a:latin typeface="Cambria"/>
                <a:cs typeface="Cambria"/>
              </a:rPr>
              <a:t>Rare</a:t>
            </a:r>
            <a:endParaRPr lang="en-US" sz="3200" i="0" dirty="0">
              <a:effectLst>
                <a:outerShdw blurRad="38100" dist="38100" dir="2700000" algn="tl">
                  <a:srgbClr val="000000"/>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0658"/>
                                        </p:tgtEl>
                                        <p:attrNameLst>
                                          <p:attrName>style.visibility</p:attrName>
                                        </p:attrNameLst>
                                      </p:cBhvr>
                                      <p:to>
                                        <p:strVal val="visible"/>
                                      </p:to>
                                    </p:set>
                                    <p:animEffect transition="in" filter="slide(fromLeft)">
                                      <p:cBhvr>
                                        <p:cTn id="7" dur="1000"/>
                                        <p:tgtEl>
                                          <p:spTgt spid="710658"/>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10659">
                                            <p:txEl>
                                              <p:pRg st="0" end="0"/>
                                            </p:txEl>
                                          </p:spTgt>
                                        </p:tgtEl>
                                        <p:attrNameLst>
                                          <p:attrName>style.visibility</p:attrName>
                                        </p:attrNameLst>
                                      </p:cBhvr>
                                      <p:to>
                                        <p:strVal val="visible"/>
                                      </p:to>
                                    </p:set>
                                    <p:animEffect transition="in" filter="slide(fromLeft)">
                                      <p:cBhvr>
                                        <p:cTn id="11" dur="500"/>
                                        <p:tgtEl>
                                          <p:spTgt spid="710659">
                                            <p:txEl>
                                              <p:pRg st="0" end="0"/>
                                            </p:txEl>
                                          </p:spTgt>
                                        </p:tgtEl>
                                      </p:cBhvr>
                                    </p:animEffect>
                                  </p:childTnLst>
                                </p:cTn>
                              </p:par>
                            </p:childTnLst>
                          </p:cTn>
                        </p:par>
                        <p:par>
                          <p:cTn id="12" fill="hold">
                            <p:stCondLst>
                              <p:cond delay="1500"/>
                            </p:stCondLst>
                            <p:childTnLst>
                              <p:par>
                                <p:cTn id="13" presetID="12" presetClass="entr" presetSubtype="8" fill="hold" grpId="0" nodeType="afterEffect">
                                  <p:stCondLst>
                                    <p:cond delay="0"/>
                                  </p:stCondLst>
                                  <p:childTnLst>
                                    <p:set>
                                      <p:cBhvr>
                                        <p:cTn id="14" dur="1" fill="hold">
                                          <p:stCondLst>
                                            <p:cond delay="0"/>
                                          </p:stCondLst>
                                        </p:cTn>
                                        <p:tgtEl>
                                          <p:spTgt spid="710659">
                                            <p:txEl>
                                              <p:pRg st="1" end="1"/>
                                            </p:txEl>
                                          </p:spTgt>
                                        </p:tgtEl>
                                        <p:attrNameLst>
                                          <p:attrName>style.visibility</p:attrName>
                                        </p:attrNameLst>
                                      </p:cBhvr>
                                      <p:to>
                                        <p:strVal val="visible"/>
                                      </p:to>
                                    </p:set>
                                    <p:animEffect transition="in" filter="slide(fromLeft)">
                                      <p:cBhvr>
                                        <p:cTn id="15" dur="500"/>
                                        <p:tgtEl>
                                          <p:spTgt spid="710659">
                                            <p:txEl>
                                              <p:pRg st="1" end="1"/>
                                            </p:txEl>
                                          </p:spTgt>
                                        </p:tgtEl>
                                      </p:cBhvr>
                                    </p:animEffect>
                                  </p:childTnLst>
                                </p:cTn>
                              </p:par>
                            </p:childTnLst>
                          </p:cTn>
                        </p:par>
                        <p:par>
                          <p:cTn id="16" fill="hold">
                            <p:stCondLst>
                              <p:cond delay="2000"/>
                            </p:stCondLst>
                            <p:childTnLst>
                              <p:par>
                                <p:cTn id="17" presetID="12" presetClass="entr" presetSubtype="8" fill="hold" grpId="0" nodeType="afterEffect">
                                  <p:stCondLst>
                                    <p:cond delay="0"/>
                                  </p:stCondLst>
                                  <p:childTnLst>
                                    <p:set>
                                      <p:cBhvr>
                                        <p:cTn id="18" dur="1" fill="hold">
                                          <p:stCondLst>
                                            <p:cond delay="0"/>
                                          </p:stCondLst>
                                        </p:cTn>
                                        <p:tgtEl>
                                          <p:spTgt spid="710659">
                                            <p:txEl>
                                              <p:pRg st="2" end="2"/>
                                            </p:txEl>
                                          </p:spTgt>
                                        </p:tgtEl>
                                        <p:attrNameLst>
                                          <p:attrName>style.visibility</p:attrName>
                                        </p:attrNameLst>
                                      </p:cBhvr>
                                      <p:to>
                                        <p:strVal val="visible"/>
                                      </p:to>
                                    </p:set>
                                    <p:animEffect transition="in" filter="slide(fromLeft)">
                                      <p:cBhvr>
                                        <p:cTn id="19" dur="500"/>
                                        <p:tgtEl>
                                          <p:spTgt spid="71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58" grpId="0" autoUpdateAnimBg="0"/>
      <p:bldP spid="71065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ChangeArrowheads="1"/>
          </p:cNvSpPr>
          <p:nvPr/>
        </p:nvSpPr>
        <p:spPr bwMode="auto">
          <a:xfrm>
            <a:off x="838200" y="2152471"/>
            <a:ext cx="8095158" cy="1200329"/>
          </a:xfrm>
          <a:prstGeom prst="rect">
            <a:avLst/>
          </a:prstGeom>
          <a:noFill/>
          <a:ln w="9525">
            <a:noFill/>
            <a:miter lim="800000"/>
            <a:headEnd/>
            <a:tailEnd/>
          </a:ln>
          <a:effectLst/>
        </p:spPr>
        <p:txBody>
          <a:bodyPr wrap="none">
            <a:prstTxWarp prst="textNoShape">
              <a:avLst/>
            </a:prstTxWarp>
            <a:spAutoFit/>
          </a:bodyPr>
          <a:lstStyle/>
          <a:p>
            <a:pPr>
              <a:defRPr/>
            </a:pPr>
            <a:r>
              <a:rPr lang="en-US" sz="7200">
                <a:solidFill>
                  <a:srgbClr val="F90B17"/>
                </a:solidFill>
                <a:effectLst>
                  <a:outerShdw blurRad="38100" dist="38100" dir="2700000" algn="tl">
                    <a:srgbClr val="000000"/>
                  </a:outerShdw>
                </a:effectLst>
                <a:latin typeface="Cambria"/>
                <a:cs typeface="Cambria"/>
              </a:rPr>
              <a:t>Primum non Nocere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2706"/>
                                        </p:tgtEl>
                                        <p:attrNameLst>
                                          <p:attrName>style.visibility</p:attrName>
                                        </p:attrNameLst>
                                      </p:cBhvr>
                                      <p:to>
                                        <p:strVal val="visible"/>
                                      </p:to>
                                    </p:set>
                                    <p:animEffect transition="in" filter="dissolve">
                                      <p:cBhvr>
                                        <p:cTn id="7" dur="1000"/>
                                        <p:tgtEl>
                                          <p:spTgt spid="71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ChangeArrowheads="1"/>
          </p:cNvSpPr>
          <p:nvPr/>
        </p:nvSpPr>
        <p:spPr bwMode="auto">
          <a:xfrm>
            <a:off x="152400" y="1761223"/>
            <a:ext cx="8991600" cy="4372992"/>
          </a:xfrm>
          <a:prstGeom prst="rect">
            <a:avLst/>
          </a:prstGeom>
          <a:noFill/>
          <a:ln w="9525">
            <a:noFill/>
            <a:miter lim="800000"/>
            <a:headEnd/>
            <a:tailEnd/>
          </a:ln>
          <a:effectLst/>
        </p:spPr>
        <p:txBody>
          <a:bodyPr wrap="square">
            <a:prstTxWarp prst="textNoShape">
              <a:avLst/>
            </a:prstTxWarp>
            <a:spAutoFit/>
          </a:bodyPr>
          <a:lstStyle/>
          <a:p>
            <a:pPr marL="457200" indent="-457200">
              <a:lnSpc>
                <a:spcPct val="85000"/>
              </a:lnSpc>
              <a:spcBef>
                <a:spcPts val="400"/>
              </a:spcBef>
              <a:buFont typeface="Arial" charset="0"/>
              <a:buAutoNum type="arabicPeriod"/>
              <a:defRPr/>
            </a:pPr>
            <a:r>
              <a:rPr lang="en-US" sz="3200" i="0" dirty="0">
                <a:effectLst>
                  <a:outerShdw blurRad="38100" dist="38100" dir="2700000" algn="tl">
                    <a:srgbClr val="000000"/>
                  </a:outerShdw>
                </a:effectLst>
                <a:latin typeface="Cambria"/>
                <a:cs typeface="Cambria"/>
              </a:rPr>
              <a:t>Through 1994, </a:t>
            </a:r>
            <a:r>
              <a:rPr lang="en-US" sz="3200" i="0" dirty="0" smtClean="0">
                <a:effectLst>
                  <a:outerShdw blurRad="38100" dist="38100" dir="2700000" algn="tl">
                    <a:srgbClr val="000000"/>
                  </a:outerShdw>
                </a:effectLst>
                <a:latin typeface="Cambria"/>
                <a:cs typeface="Cambria"/>
              </a:rPr>
              <a:t>CDC investigators identified </a:t>
            </a:r>
            <a:r>
              <a:rPr lang="en-US" sz="3200" i="0" dirty="0">
                <a:effectLst>
                  <a:outerShdw blurRad="38100" dist="38100" dir="2700000" algn="tl">
                    <a:srgbClr val="000000"/>
                  </a:outerShdw>
                </a:effectLst>
                <a:latin typeface="Cambria"/>
                <a:cs typeface="Cambria"/>
              </a:rPr>
              <a:t>42 instances of provider-to-patient HBV transmission (375 patients).</a:t>
            </a:r>
          </a:p>
          <a:p>
            <a:pPr marL="457200" indent="-457200">
              <a:lnSpc>
                <a:spcPct val="85000"/>
              </a:lnSpc>
              <a:spcBef>
                <a:spcPts val="400"/>
              </a:spcBef>
              <a:buFont typeface="Arial" charset="0"/>
              <a:buNone/>
              <a:defRPr/>
            </a:pPr>
            <a:endParaRPr lang="en-US" sz="1200" dirty="0" smtClean="0">
              <a:solidFill>
                <a:srgbClr val="13F909"/>
              </a:solidFill>
              <a:effectLst>
                <a:outerShdw blurRad="38100" dist="38100" dir="2700000" algn="tl">
                  <a:srgbClr val="000000"/>
                </a:outerShdw>
              </a:effectLst>
              <a:latin typeface="Cambria"/>
              <a:cs typeface="Cambria"/>
            </a:endParaRPr>
          </a:p>
          <a:p>
            <a:pPr marL="457200" indent="-457200">
              <a:lnSpc>
                <a:spcPct val="85000"/>
              </a:lnSpc>
              <a:spcBef>
                <a:spcPts val="400"/>
              </a:spcBef>
              <a:buFont typeface="Arial" charset="0"/>
              <a:buNone/>
              <a:defRPr/>
            </a:pPr>
            <a:r>
              <a:rPr lang="en-US" sz="1600" dirty="0">
                <a:solidFill>
                  <a:srgbClr val="13F909"/>
                </a:solidFill>
                <a:effectLst>
                  <a:outerShdw blurRad="38100" dist="38100" dir="2700000" algn="tl">
                    <a:srgbClr val="000000"/>
                  </a:outerShdw>
                </a:effectLst>
                <a:latin typeface="Cambria"/>
                <a:cs typeface="Cambria"/>
              </a:rPr>
              <a:t>			</a:t>
            </a:r>
            <a:r>
              <a:rPr lang="en-US" sz="1800" dirty="0" smtClean="0">
                <a:solidFill>
                  <a:srgbClr val="13F909"/>
                </a:solidFill>
                <a:effectLst>
                  <a:outerShdw blurRad="38100" dist="38100" dir="2700000" algn="tl">
                    <a:srgbClr val="000000"/>
                  </a:outerShdw>
                </a:effectLst>
                <a:latin typeface="Cambria"/>
                <a:cs typeface="Cambria"/>
              </a:rPr>
              <a:t>Bell </a:t>
            </a:r>
            <a:r>
              <a:rPr lang="en-US" sz="1800" dirty="0">
                <a:solidFill>
                  <a:srgbClr val="13F909"/>
                </a:solidFill>
                <a:effectLst>
                  <a:outerShdw blurRad="38100" dist="38100" dir="2700000" algn="tl">
                    <a:srgbClr val="000000"/>
                  </a:outerShdw>
                </a:effectLst>
                <a:latin typeface="Cambria"/>
                <a:cs typeface="Cambria"/>
              </a:rPr>
              <a:t>D, et al. </a:t>
            </a:r>
            <a:r>
              <a:rPr lang="en-US" sz="1800" dirty="0" err="1">
                <a:solidFill>
                  <a:srgbClr val="13F909"/>
                </a:solidFill>
                <a:effectLst>
                  <a:outerShdw blurRad="38100" dist="38100" dir="2700000" algn="tl">
                    <a:srgbClr val="000000"/>
                  </a:outerShdw>
                </a:effectLst>
                <a:latin typeface="Cambria"/>
                <a:cs typeface="Cambria"/>
              </a:rPr>
              <a:t>Surg</a:t>
            </a:r>
            <a:r>
              <a:rPr lang="en-US" sz="1800" dirty="0">
                <a:solidFill>
                  <a:srgbClr val="13F909"/>
                </a:solidFill>
                <a:effectLst>
                  <a:outerShdw blurRad="38100" dist="38100" dir="2700000" algn="tl">
                    <a:srgbClr val="000000"/>
                  </a:outerShdw>
                </a:effectLst>
                <a:latin typeface="Cambria"/>
                <a:cs typeface="Cambria"/>
              </a:rPr>
              <a:t> </a:t>
            </a:r>
            <a:r>
              <a:rPr lang="en-US" sz="1800" dirty="0" err="1">
                <a:solidFill>
                  <a:srgbClr val="13F909"/>
                </a:solidFill>
                <a:effectLst>
                  <a:outerShdw blurRad="38100" dist="38100" dir="2700000" algn="tl">
                    <a:srgbClr val="000000"/>
                  </a:outerShdw>
                </a:effectLst>
                <a:latin typeface="Cambria"/>
                <a:cs typeface="Cambria"/>
              </a:rPr>
              <a:t>Clin</a:t>
            </a:r>
            <a:r>
              <a:rPr lang="en-US" sz="1800" dirty="0">
                <a:solidFill>
                  <a:srgbClr val="13F909"/>
                </a:solidFill>
                <a:effectLst>
                  <a:outerShdw blurRad="38100" dist="38100" dir="2700000" algn="tl">
                    <a:srgbClr val="000000"/>
                  </a:outerShdw>
                </a:effectLst>
                <a:latin typeface="Cambria"/>
                <a:cs typeface="Cambria"/>
              </a:rPr>
              <a:t> North Amer. 1995;75:1189-1203</a:t>
            </a:r>
            <a:r>
              <a:rPr lang="en-US" sz="1800" i="0" dirty="0">
                <a:solidFill>
                  <a:srgbClr val="13F909"/>
                </a:solidFill>
                <a:effectLst>
                  <a:outerShdw blurRad="38100" dist="38100" dir="2700000" algn="tl">
                    <a:srgbClr val="000000"/>
                  </a:outerShdw>
                </a:effectLst>
                <a:latin typeface="Cambria"/>
                <a:cs typeface="Cambria"/>
              </a:rPr>
              <a:t>.</a:t>
            </a:r>
          </a:p>
          <a:p>
            <a:pPr marL="457200" indent="-457200">
              <a:lnSpc>
                <a:spcPct val="85000"/>
              </a:lnSpc>
              <a:spcBef>
                <a:spcPts val="400"/>
              </a:spcBef>
              <a:buFont typeface="Arial" charset="0"/>
              <a:buAutoNum type="arabicPeriod" startAt="2"/>
              <a:defRPr/>
            </a:pPr>
            <a:r>
              <a:rPr lang="en-US" sz="3200" i="0" dirty="0">
                <a:effectLst>
                  <a:outerShdw blurRad="38100" dist="38100" dir="2700000" algn="tl">
                    <a:srgbClr val="000000"/>
                  </a:outerShdw>
                </a:effectLst>
                <a:latin typeface="Cambria"/>
                <a:cs typeface="Cambria"/>
              </a:rPr>
              <a:t>T</a:t>
            </a:r>
            <a:r>
              <a:rPr lang="en-US" sz="3200" i="0" dirty="0" smtClean="0">
                <a:effectLst>
                  <a:outerShdw blurRad="38100" dist="38100" dir="2700000" algn="tl">
                    <a:srgbClr val="000000"/>
                  </a:outerShdw>
                </a:effectLst>
                <a:latin typeface="Cambria"/>
                <a:cs typeface="Cambria"/>
              </a:rPr>
              <a:t>wo </a:t>
            </a:r>
            <a:r>
              <a:rPr lang="en-US" sz="3200" i="0" dirty="0">
                <a:effectLst>
                  <a:outerShdw blurRad="38100" dist="38100" dir="2700000" algn="tl">
                    <a:srgbClr val="000000"/>
                  </a:outerShdw>
                </a:effectLst>
                <a:latin typeface="Cambria"/>
                <a:cs typeface="Cambria"/>
              </a:rPr>
              <a:t>additional clusters of HBV infection occurred (both from </a:t>
            </a:r>
            <a:r>
              <a:rPr lang="en-US" sz="3200" i="0" dirty="0" err="1">
                <a:effectLst>
                  <a:outerShdw blurRad="38100" dist="38100" dir="2700000" algn="tl">
                    <a:srgbClr val="000000"/>
                  </a:outerShdw>
                </a:effectLst>
                <a:latin typeface="Cambria"/>
                <a:cs typeface="Cambria"/>
              </a:rPr>
              <a:t>HBeAg</a:t>
            </a:r>
            <a:r>
              <a:rPr lang="en-US" sz="3200" i="0" dirty="0">
                <a:effectLst>
                  <a:outerShdw blurRad="38100" dist="38100" dir="2700000" algn="tl">
                    <a:srgbClr val="000000"/>
                  </a:outerShdw>
                </a:effectLst>
                <a:latin typeface="Cambria"/>
                <a:cs typeface="Cambria"/>
              </a:rPr>
              <a:t>-positive surgeons).</a:t>
            </a:r>
          </a:p>
          <a:p>
            <a:pPr marL="971550" lvl="1" indent="-457200">
              <a:lnSpc>
                <a:spcPct val="85000"/>
              </a:lnSpc>
              <a:spcBef>
                <a:spcPts val="400"/>
              </a:spcBef>
              <a:buClr>
                <a:srgbClr val="F90B17"/>
              </a:buClr>
              <a:buFont typeface="Times" charset="0"/>
              <a:buChar char="•"/>
              <a:defRPr/>
            </a:pPr>
            <a:r>
              <a:rPr lang="en-US" sz="2800" i="0" dirty="0">
                <a:effectLst>
                  <a:outerShdw blurRad="38100" dist="38100" dir="2700000" algn="tl">
                    <a:srgbClr val="000000"/>
                  </a:outerShdw>
                </a:effectLst>
                <a:latin typeface="Cambria"/>
                <a:cs typeface="Cambria"/>
              </a:rPr>
              <a:t>Four patients </a:t>
            </a:r>
            <a:r>
              <a:rPr lang="en-US" sz="2800" i="0" dirty="0" smtClean="0">
                <a:effectLst>
                  <a:outerShdw blurRad="38100" dist="38100" dir="2700000" algn="tl">
                    <a:srgbClr val="000000"/>
                  </a:outerShdw>
                </a:effectLst>
                <a:latin typeface="Cambria"/>
                <a:cs typeface="Cambria"/>
              </a:rPr>
              <a:t>of an </a:t>
            </a:r>
            <a:r>
              <a:rPr lang="en-US" sz="2800" i="0" dirty="0">
                <a:effectLst>
                  <a:outerShdw blurRad="38100" dist="38100" dir="2700000" algn="tl">
                    <a:srgbClr val="000000"/>
                  </a:outerShdw>
                </a:effectLst>
                <a:latin typeface="Cambria"/>
                <a:cs typeface="Cambria"/>
              </a:rPr>
              <a:t>orthopedic surgeon.</a:t>
            </a:r>
          </a:p>
          <a:p>
            <a:pPr marL="1427163" lvl="2" indent="-457200">
              <a:lnSpc>
                <a:spcPct val="85000"/>
              </a:lnSpc>
              <a:spcBef>
                <a:spcPts val="400"/>
              </a:spcBef>
              <a:buFont typeface="Arial" charset="0"/>
              <a:buNone/>
              <a:defRPr/>
            </a:pPr>
            <a:r>
              <a:rPr lang="en-US" sz="1800" dirty="0">
                <a:solidFill>
                  <a:srgbClr val="13F909"/>
                </a:solidFill>
                <a:effectLst>
                  <a:outerShdw blurRad="38100" dist="38100" dir="2700000" algn="tl">
                    <a:srgbClr val="000000"/>
                  </a:outerShdw>
                </a:effectLst>
                <a:latin typeface="Cambria"/>
                <a:cs typeface="Cambria"/>
              </a:rPr>
              <a:t>Johnston B, et al. Infect Control </a:t>
            </a:r>
            <a:r>
              <a:rPr lang="en-US" sz="1800" dirty="0" err="1">
                <a:solidFill>
                  <a:srgbClr val="13F909"/>
                </a:solidFill>
                <a:effectLst>
                  <a:outerShdw blurRad="38100" dist="38100" dir="2700000" algn="tl">
                    <a:srgbClr val="000000"/>
                  </a:outerShdw>
                </a:effectLst>
                <a:latin typeface="Cambria"/>
                <a:cs typeface="Cambria"/>
              </a:rPr>
              <a:t>Hosp</a:t>
            </a:r>
            <a:r>
              <a:rPr lang="en-US" sz="1800" dirty="0">
                <a:solidFill>
                  <a:srgbClr val="13F909"/>
                </a:solidFill>
                <a:effectLst>
                  <a:outerShdw blurRad="38100" dist="38100" dir="2700000" algn="tl">
                    <a:srgbClr val="000000"/>
                  </a:outerShdw>
                </a:effectLst>
                <a:latin typeface="Cambria"/>
                <a:cs typeface="Cambria"/>
              </a:rPr>
              <a:t> </a:t>
            </a:r>
            <a:r>
              <a:rPr lang="en-US" sz="1800" dirty="0" err="1">
                <a:solidFill>
                  <a:srgbClr val="13F909"/>
                </a:solidFill>
                <a:effectLst>
                  <a:outerShdw blurRad="38100" dist="38100" dir="2700000" algn="tl">
                    <a:srgbClr val="000000"/>
                  </a:outerShdw>
                </a:effectLst>
                <a:latin typeface="Cambria"/>
                <a:cs typeface="Cambria"/>
              </a:rPr>
              <a:t>Epidemiol</a:t>
            </a:r>
            <a:r>
              <a:rPr lang="en-US" sz="1800" dirty="0">
                <a:solidFill>
                  <a:srgbClr val="13F909"/>
                </a:solidFill>
                <a:effectLst>
                  <a:outerShdw blurRad="38100" dist="38100" dir="2700000" algn="tl">
                    <a:srgbClr val="000000"/>
                  </a:outerShdw>
                </a:effectLst>
                <a:latin typeface="Cambria"/>
                <a:cs typeface="Cambria"/>
              </a:rPr>
              <a:t>. 1994;15:352.</a:t>
            </a:r>
          </a:p>
          <a:p>
            <a:pPr marL="971550" lvl="1" indent="-457200">
              <a:spcBef>
                <a:spcPts val="600"/>
              </a:spcBef>
              <a:buClr>
                <a:srgbClr val="F90B17"/>
              </a:buClr>
              <a:buFont typeface="Times" charset="0"/>
              <a:buChar char="•"/>
              <a:defRPr/>
            </a:pPr>
            <a:r>
              <a:rPr lang="en-US" sz="2800" i="0" dirty="0">
                <a:effectLst>
                  <a:outerShdw blurRad="38100" dist="38100" dir="2700000" algn="tl">
                    <a:srgbClr val="000000"/>
                  </a:outerShdw>
                </a:effectLst>
                <a:latin typeface="Cambria"/>
                <a:cs typeface="Cambria"/>
              </a:rPr>
              <a:t>19 patients of a thoracic surgery </a:t>
            </a:r>
            <a:r>
              <a:rPr lang="en-US" sz="2800" i="0" dirty="0" smtClean="0">
                <a:effectLst>
                  <a:outerShdw blurRad="38100" dist="38100" dir="2700000" algn="tl">
                    <a:srgbClr val="000000"/>
                  </a:outerShdw>
                </a:effectLst>
                <a:latin typeface="Cambria"/>
                <a:cs typeface="Cambria"/>
              </a:rPr>
              <a:t>resident </a:t>
            </a:r>
            <a:endParaRPr lang="en-US" sz="2800" i="0" dirty="0">
              <a:effectLst>
                <a:outerShdw blurRad="38100" dist="38100" dir="2700000" algn="tl">
                  <a:srgbClr val="000000"/>
                </a:outerShdw>
              </a:effectLst>
              <a:latin typeface="Cambria"/>
              <a:cs typeface="Cambria"/>
            </a:endParaRPr>
          </a:p>
          <a:p>
            <a:pPr marL="1427163" lvl="2" indent="-457200">
              <a:lnSpc>
                <a:spcPct val="110000"/>
              </a:lnSpc>
              <a:spcBef>
                <a:spcPts val="600"/>
              </a:spcBef>
              <a:defRPr/>
            </a:pPr>
            <a:r>
              <a:rPr lang="en-US" sz="1800" dirty="0" err="1">
                <a:solidFill>
                  <a:srgbClr val="13F909"/>
                </a:solidFill>
                <a:effectLst>
                  <a:outerShdw blurRad="38100" dist="38100" dir="2700000" algn="tl">
                    <a:srgbClr val="000000"/>
                  </a:outerShdw>
                </a:effectLst>
                <a:latin typeface="Cambria"/>
                <a:cs typeface="Cambria"/>
              </a:rPr>
              <a:t>Harpaz</a:t>
            </a:r>
            <a:r>
              <a:rPr lang="en-US" sz="1800" dirty="0">
                <a:solidFill>
                  <a:srgbClr val="13F909"/>
                </a:solidFill>
                <a:effectLst>
                  <a:outerShdw blurRad="38100" dist="38100" dir="2700000" algn="tl">
                    <a:srgbClr val="000000"/>
                  </a:outerShdw>
                </a:effectLst>
                <a:latin typeface="Cambria"/>
                <a:cs typeface="Cambria"/>
              </a:rPr>
              <a:t> R, et al. N </a:t>
            </a:r>
            <a:r>
              <a:rPr lang="en-US" sz="1800" dirty="0" err="1">
                <a:solidFill>
                  <a:srgbClr val="13F909"/>
                </a:solidFill>
                <a:effectLst>
                  <a:outerShdw blurRad="38100" dist="38100" dir="2700000" algn="tl">
                    <a:srgbClr val="000000"/>
                  </a:outerShdw>
                </a:effectLst>
                <a:latin typeface="Cambria"/>
                <a:cs typeface="Cambria"/>
              </a:rPr>
              <a:t>Engl</a:t>
            </a:r>
            <a:r>
              <a:rPr lang="en-US" sz="1800" dirty="0">
                <a:solidFill>
                  <a:srgbClr val="13F909"/>
                </a:solidFill>
                <a:effectLst>
                  <a:outerShdw blurRad="38100" dist="38100" dir="2700000" algn="tl">
                    <a:srgbClr val="000000"/>
                  </a:outerShdw>
                </a:effectLst>
                <a:latin typeface="Cambria"/>
                <a:cs typeface="Cambria"/>
              </a:rPr>
              <a:t> J Med. 1996;334(9):549-554.  </a:t>
            </a:r>
          </a:p>
        </p:txBody>
      </p:sp>
      <p:sp>
        <p:nvSpPr>
          <p:cNvPr id="714755" name="Rectangle 3"/>
          <p:cNvSpPr>
            <a:spLocks noChangeArrowheads="1"/>
          </p:cNvSpPr>
          <p:nvPr/>
        </p:nvSpPr>
        <p:spPr bwMode="auto">
          <a:xfrm>
            <a:off x="762000" y="152400"/>
            <a:ext cx="7924800" cy="1066800"/>
          </a:xfrm>
          <a:prstGeom prst="rect">
            <a:avLst/>
          </a:prstGeom>
          <a:noFill/>
          <a:ln w="9525">
            <a:noFill/>
            <a:miter lim="800000"/>
            <a:headEnd/>
            <a:tailEnd/>
          </a:ln>
        </p:spPr>
        <p:txBody>
          <a:bodyPr anchor="ctr">
            <a:prstTxWarp prst="textNoShape">
              <a:avLst/>
            </a:prstTxWarp>
          </a:bodyPr>
          <a:lstStyle/>
          <a:p>
            <a:pPr algn="ctr">
              <a:lnSpc>
                <a:spcPct val="85000"/>
              </a:lnSpc>
              <a:defRPr/>
            </a:pPr>
            <a:r>
              <a:rPr lang="en-US" sz="4800">
                <a:solidFill>
                  <a:srgbClr val="3DF9F9"/>
                </a:solidFill>
                <a:effectLst>
                  <a:outerShdw blurRad="38100" dist="38100" dir="2700000" algn="tl">
                    <a:srgbClr val="000000"/>
                  </a:outerShdw>
                </a:effectLst>
                <a:latin typeface="Cambria"/>
                <a:cs typeface="Cambria"/>
              </a:rPr>
              <a:t>Hepatitis B Transmission – </a:t>
            </a:r>
            <a:r>
              <a:rPr lang="en-US" sz="4400">
                <a:solidFill>
                  <a:srgbClr val="3DF9F9"/>
                </a:solidFill>
                <a:effectLst>
                  <a:outerShdw blurRad="38100" dist="38100" dir="2700000" algn="tl">
                    <a:srgbClr val="000000"/>
                  </a:outerShdw>
                </a:effectLst>
                <a:latin typeface="Cambria"/>
                <a:cs typeface="Cambria"/>
              </a:rPr>
              <a:t>Provider-to-Patient</a:t>
            </a:r>
          </a:p>
        </p:txBody>
      </p:sp>
    </p:spTree>
    <p:extLst>
      <p:ext uri="{BB962C8B-B14F-4D97-AF65-F5344CB8AC3E}">
        <p14:creationId xmlns:p14="http://schemas.microsoft.com/office/powerpoint/2010/main" val="1011153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4755"/>
                                        </p:tgtEl>
                                        <p:attrNameLst>
                                          <p:attrName>style.visibility</p:attrName>
                                        </p:attrNameLst>
                                      </p:cBhvr>
                                      <p:to>
                                        <p:strVal val="visible"/>
                                      </p:to>
                                    </p:set>
                                    <p:animEffect transition="in" filter="slide(fromLeft)">
                                      <p:cBhvr>
                                        <p:cTn id="7" dur="500"/>
                                        <p:tgtEl>
                                          <p:spTgt spid="714755"/>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714754">
                                            <p:txEl>
                                              <p:pRg st="0" end="0"/>
                                            </p:txEl>
                                          </p:spTgt>
                                        </p:tgtEl>
                                        <p:attrNameLst>
                                          <p:attrName>style.visibility</p:attrName>
                                        </p:attrNameLst>
                                      </p:cBhvr>
                                      <p:to>
                                        <p:strVal val="visible"/>
                                      </p:to>
                                    </p:set>
                                    <p:animEffect transition="in" filter="slide(fromRight)">
                                      <p:cBhvr>
                                        <p:cTn id="11" dur="1000"/>
                                        <p:tgtEl>
                                          <p:spTgt spid="714754">
                                            <p:txEl>
                                              <p:pRg st="0" end="0"/>
                                            </p:txEl>
                                          </p:spTgt>
                                        </p:tgtEl>
                                      </p:cBhvr>
                                    </p:animEffect>
                                  </p:childTnLst>
                                </p:cTn>
                              </p:par>
                            </p:childTnLst>
                          </p:cTn>
                        </p:par>
                        <p:par>
                          <p:cTn id="12" fill="hold">
                            <p:stCondLst>
                              <p:cond delay="1500"/>
                            </p:stCondLst>
                            <p:childTnLst>
                              <p:par>
                                <p:cTn id="13" presetID="12" presetClass="entr" presetSubtype="2" fill="hold" grpId="0" nodeType="afterEffect">
                                  <p:stCondLst>
                                    <p:cond delay="0"/>
                                  </p:stCondLst>
                                  <p:childTnLst>
                                    <p:set>
                                      <p:cBhvr>
                                        <p:cTn id="14" dur="1" fill="hold">
                                          <p:stCondLst>
                                            <p:cond delay="0"/>
                                          </p:stCondLst>
                                        </p:cTn>
                                        <p:tgtEl>
                                          <p:spTgt spid="714754">
                                            <p:txEl>
                                              <p:pRg st="2" end="2"/>
                                            </p:txEl>
                                          </p:spTgt>
                                        </p:tgtEl>
                                        <p:attrNameLst>
                                          <p:attrName>style.visibility</p:attrName>
                                        </p:attrNameLst>
                                      </p:cBhvr>
                                      <p:to>
                                        <p:strVal val="visible"/>
                                      </p:to>
                                    </p:set>
                                    <p:animEffect transition="in" filter="slide(fromRight)">
                                      <p:cBhvr>
                                        <p:cTn id="15" dur="1000"/>
                                        <p:tgtEl>
                                          <p:spTgt spid="714754">
                                            <p:txEl>
                                              <p:pRg st="2" end="2"/>
                                            </p:txEl>
                                          </p:spTgt>
                                        </p:tgtEl>
                                      </p:cBhvr>
                                    </p:animEffect>
                                  </p:childTnLst>
                                </p:cTn>
                              </p:par>
                            </p:childTnLst>
                          </p:cTn>
                        </p:par>
                        <p:par>
                          <p:cTn id="16" fill="hold">
                            <p:stCondLst>
                              <p:cond delay="2500"/>
                            </p:stCondLst>
                            <p:childTnLst>
                              <p:par>
                                <p:cTn id="17" presetID="12" presetClass="entr" presetSubtype="2" fill="hold" grpId="0" nodeType="afterEffect">
                                  <p:stCondLst>
                                    <p:cond delay="0"/>
                                  </p:stCondLst>
                                  <p:childTnLst>
                                    <p:set>
                                      <p:cBhvr>
                                        <p:cTn id="18" dur="1" fill="hold">
                                          <p:stCondLst>
                                            <p:cond delay="0"/>
                                          </p:stCondLst>
                                        </p:cTn>
                                        <p:tgtEl>
                                          <p:spTgt spid="714754">
                                            <p:txEl>
                                              <p:pRg st="3" end="3"/>
                                            </p:txEl>
                                          </p:spTgt>
                                        </p:tgtEl>
                                        <p:attrNameLst>
                                          <p:attrName>style.visibility</p:attrName>
                                        </p:attrNameLst>
                                      </p:cBhvr>
                                      <p:to>
                                        <p:strVal val="visible"/>
                                      </p:to>
                                    </p:set>
                                    <p:animEffect transition="in" filter="slide(fromRight)">
                                      <p:cBhvr>
                                        <p:cTn id="19" dur="1000"/>
                                        <p:tgtEl>
                                          <p:spTgt spid="714754">
                                            <p:txEl>
                                              <p:pRg st="3" end="3"/>
                                            </p:txEl>
                                          </p:spTgt>
                                        </p:tgtEl>
                                      </p:cBhvr>
                                    </p:animEffect>
                                  </p:childTnLst>
                                </p:cTn>
                              </p:par>
                            </p:childTnLst>
                          </p:cTn>
                        </p:par>
                        <p:par>
                          <p:cTn id="20" fill="hold">
                            <p:stCondLst>
                              <p:cond delay="3500"/>
                            </p:stCondLst>
                            <p:childTnLst>
                              <p:par>
                                <p:cTn id="21" presetID="12" presetClass="entr" presetSubtype="2" fill="hold" grpId="0" nodeType="afterEffect">
                                  <p:stCondLst>
                                    <p:cond delay="0"/>
                                  </p:stCondLst>
                                  <p:childTnLst>
                                    <p:set>
                                      <p:cBhvr>
                                        <p:cTn id="22" dur="1" fill="hold">
                                          <p:stCondLst>
                                            <p:cond delay="0"/>
                                          </p:stCondLst>
                                        </p:cTn>
                                        <p:tgtEl>
                                          <p:spTgt spid="714754">
                                            <p:txEl>
                                              <p:pRg st="4" end="4"/>
                                            </p:txEl>
                                          </p:spTgt>
                                        </p:tgtEl>
                                        <p:attrNameLst>
                                          <p:attrName>style.visibility</p:attrName>
                                        </p:attrNameLst>
                                      </p:cBhvr>
                                      <p:to>
                                        <p:strVal val="visible"/>
                                      </p:to>
                                    </p:set>
                                    <p:animEffect transition="in" filter="slide(fromRight)">
                                      <p:cBhvr>
                                        <p:cTn id="23" dur="1000"/>
                                        <p:tgtEl>
                                          <p:spTgt spid="714754">
                                            <p:txEl>
                                              <p:pRg st="4" end="4"/>
                                            </p:txEl>
                                          </p:spTgt>
                                        </p:tgtEl>
                                      </p:cBhvr>
                                    </p:animEffect>
                                  </p:childTnLst>
                                </p:cTn>
                              </p:par>
                            </p:childTnLst>
                          </p:cTn>
                        </p:par>
                        <p:par>
                          <p:cTn id="24" fill="hold">
                            <p:stCondLst>
                              <p:cond delay="4500"/>
                            </p:stCondLst>
                            <p:childTnLst>
                              <p:par>
                                <p:cTn id="25" presetID="12" presetClass="entr" presetSubtype="2" fill="hold" grpId="0" nodeType="afterEffect">
                                  <p:stCondLst>
                                    <p:cond delay="0"/>
                                  </p:stCondLst>
                                  <p:childTnLst>
                                    <p:set>
                                      <p:cBhvr>
                                        <p:cTn id="26" dur="1" fill="hold">
                                          <p:stCondLst>
                                            <p:cond delay="0"/>
                                          </p:stCondLst>
                                        </p:cTn>
                                        <p:tgtEl>
                                          <p:spTgt spid="714754">
                                            <p:txEl>
                                              <p:pRg st="5" end="5"/>
                                            </p:txEl>
                                          </p:spTgt>
                                        </p:tgtEl>
                                        <p:attrNameLst>
                                          <p:attrName>style.visibility</p:attrName>
                                        </p:attrNameLst>
                                      </p:cBhvr>
                                      <p:to>
                                        <p:strVal val="visible"/>
                                      </p:to>
                                    </p:set>
                                    <p:animEffect transition="in" filter="slide(fromRight)">
                                      <p:cBhvr>
                                        <p:cTn id="27" dur="1000"/>
                                        <p:tgtEl>
                                          <p:spTgt spid="714754">
                                            <p:txEl>
                                              <p:pRg st="5" end="5"/>
                                            </p:txEl>
                                          </p:spTgt>
                                        </p:tgtEl>
                                      </p:cBhvr>
                                    </p:animEffect>
                                  </p:childTnLst>
                                </p:cTn>
                              </p:par>
                            </p:childTnLst>
                          </p:cTn>
                        </p:par>
                        <p:par>
                          <p:cTn id="28" fill="hold">
                            <p:stCondLst>
                              <p:cond delay="5500"/>
                            </p:stCondLst>
                            <p:childTnLst>
                              <p:par>
                                <p:cTn id="29" presetID="12" presetClass="entr" presetSubtype="2" fill="hold" grpId="0" nodeType="afterEffect">
                                  <p:stCondLst>
                                    <p:cond delay="0"/>
                                  </p:stCondLst>
                                  <p:childTnLst>
                                    <p:set>
                                      <p:cBhvr>
                                        <p:cTn id="30" dur="1" fill="hold">
                                          <p:stCondLst>
                                            <p:cond delay="0"/>
                                          </p:stCondLst>
                                        </p:cTn>
                                        <p:tgtEl>
                                          <p:spTgt spid="714754">
                                            <p:txEl>
                                              <p:pRg st="6" end="6"/>
                                            </p:txEl>
                                          </p:spTgt>
                                        </p:tgtEl>
                                        <p:attrNameLst>
                                          <p:attrName>style.visibility</p:attrName>
                                        </p:attrNameLst>
                                      </p:cBhvr>
                                      <p:to>
                                        <p:strVal val="visible"/>
                                      </p:to>
                                    </p:set>
                                    <p:animEffect transition="in" filter="slide(fromRight)">
                                      <p:cBhvr>
                                        <p:cTn id="31" dur="1000"/>
                                        <p:tgtEl>
                                          <p:spTgt spid="714754">
                                            <p:txEl>
                                              <p:pRg st="6" end="6"/>
                                            </p:txEl>
                                          </p:spTgt>
                                        </p:tgtEl>
                                      </p:cBhvr>
                                    </p:animEffect>
                                  </p:childTnLst>
                                </p:cTn>
                              </p:par>
                            </p:childTnLst>
                          </p:cTn>
                        </p:par>
                        <p:par>
                          <p:cTn id="32" fill="hold">
                            <p:stCondLst>
                              <p:cond delay="6500"/>
                            </p:stCondLst>
                            <p:childTnLst>
                              <p:par>
                                <p:cTn id="33" presetID="12" presetClass="entr" presetSubtype="2" fill="hold" grpId="0" nodeType="afterEffect">
                                  <p:stCondLst>
                                    <p:cond delay="0"/>
                                  </p:stCondLst>
                                  <p:childTnLst>
                                    <p:set>
                                      <p:cBhvr>
                                        <p:cTn id="34" dur="1" fill="hold">
                                          <p:stCondLst>
                                            <p:cond delay="0"/>
                                          </p:stCondLst>
                                        </p:cTn>
                                        <p:tgtEl>
                                          <p:spTgt spid="714754">
                                            <p:txEl>
                                              <p:pRg st="7" end="7"/>
                                            </p:txEl>
                                          </p:spTgt>
                                        </p:tgtEl>
                                        <p:attrNameLst>
                                          <p:attrName>style.visibility</p:attrName>
                                        </p:attrNameLst>
                                      </p:cBhvr>
                                      <p:to>
                                        <p:strVal val="visible"/>
                                      </p:to>
                                    </p:set>
                                    <p:animEffect transition="in" filter="slide(fromRight)">
                                      <p:cBhvr>
                                        <p:cTn id="35" dur="1000"/>
                                        <p:tgtEl>
                                          <p:spTgt spid="7147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4" grpId="0" build="p" bldLvl="3"/>
      <p:bldP spid="7147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5" name="Rectangle 3"/>
          <p:cNvSpPr>
            <a:spLocks noChangeArrowheads="1"/>
          </p:cNvSpPr>
          <p:nvPr/>
        </p:nvSpPr>
        <p:spPr bwMode="auto">
          <a:xfrm>
            <a:off x="762000" y="152400"/>
            <a:ext cx="7924800" cy="1066800"/>
          </a:xfrm>
          <a:prstGeom prst="rect">
            <a:avLst/>
          </a:prstGeom>
          <a:noFill/>
          <a:ln w="9525">
            <a:noFill/>
            <a:miter lim="800000"/>
            <a:headEnd/>
            <a:tailEnd/>
          </a:ln>
        </p:spPr>
        <p:txBody>
          <a:bodyPr anchor="ctr">
            <a:prstTxWarp prst="textNoShape">
              <a:avLst/>
            </a:prstTxWarp>
          </a:bodyPr>
          <a:lstStyle/>
          <a:p>
            <a:pPr algn="ctr">
              <a:lnSpc>
                <a:spcPct val="85000"/>
              </a:lnSpc>
              <a:defRPr/>
            </a:pPr>
            <a:r>
              <a:rPr lang="en-US" sz="4800">
                <a:solidFill>
                  <a:srgbClr val="3DF9F9"/>
                </a:solidFill>
                <a:effectLst>
                  <a:outerShdw blurRad="38100" dist="38100" dir="2700000" algn="tl">
                    <a:srgbClr val="000000"/>
                  </a:outerShdw>
                </a:effectLst>
                <a:latin typeface="Cambria"/>
                <a:cs typeface="Cambria"/>
              </a:rPr>
              <a:t>Hepatitis B Transmission – </a:t>
            </a:r>
            <a:r>
              <a:rPr lang="en-US" sz="4400">
                <a:solidFill>
                  <a:srgbClr val="3DF9F9"/>
                </a:solidFill>
                <a:effectLst>
                  <a:outerShdw blurRad="38100" dist="38100" dir="2700000" algn="tl">
                    <a:srgbClr val="000000"/>
                  </a:outerShdw>
                </a:effectLst>
                <a:latin typeface="Cambria"/>
                <a:cs typeface="Cambria"/>
              </a:rPr>
              <a:t>Provider-to-Patient</a:t>
            </a:r>
          </a:p>
        </p:txBody>
      </p:sp>
      <p:pic>
        <p:nvPicPr>
          <p:cNvPr id="3" name="Picture 2" descr="Screen Shot 2014-12-01 at 11.57.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24000"/>
            <a:ext cx="6858000" cy="2907792"/>
          </a:xfrm>
          <a:prstGeom prst="rect">
            <a:avLst/>
          </a:prstGeom>
        </p:spPr>
      </p:pic>
      <p:sp>
        <p:nvSpPr>
          <p:cNvPr id="4" name="TextBox 3"/>
          <p:cNvSpPr txBox="1"/>
          <p:nvPr/>
        </p:nvSpPr>
        <p:spPr>
          <a:xfrm>
            <a:off x="685800" y="4800600"/>
            <a:ext cx="7795899" cy="1650708"/>
          </a:xfrm>
          <a:prstGeom prst="rect">
            <a:avLst/>
          </a:prstGeom>
          <a:noFill/>
        </p:spPr>
        <p:txBody>
          <a:bodyPr wrap="square" rtlCol="0">
            <a:spAutoFit/>
          </a:bodyPr>
          <a:lstStyle/>
          <a:p>
            <a:pPr marL="514350" indent="-514350">
              <a:lnSpc>
                <a:spcPct val="90000"/>
              </a:lnSpc>
              <a:buFont typeface="+mj-lt"/>
              <a:buAutoNum type="arabicPeriod" startAt="3"/>
            </a:pPr>
            <a:r>
              <a:rPr lang="en-US" sz="2800" i="0" dirty="0" smtClean="0">
                <a:effectLst>
                  <a:outerShdw blurRad="38100" dist="38100" dir="2700000" algn="tl">
                    <a:srgbClr val="000000"/>
                  </a:outerShdw>
                </a:effectLst>
                <a:latin typeface="Cambria"/>
                <a:cs typeface="Cambria"/>
              </a:rPr>
              <a:t>No </a:t>
            </a:r>
            <a:r>
              <a:rPr lang="en-US" sz="2800" i="0" dirty="0">
                <a:effectLst>
                  <a:outerShdw blurRad="38100" dist="38100" dir="2700000" algn="tl">
                    <a:srgbClr val="000000"/>
                  </a:outerShdw>
                </a:effectLst>
                <a:latin typeface="Cambria"/>
                <a:cs typeface="Cambria"/>
              </a:rPr>
              <a:t>specific events or breaks in technique were identified in either cluster that could explain transmission, although the surgical resident did not wear double gloves. </a:t>
            </a:r>
          </a:p>
        </p:txBody>
      </p:sp>
    </p:spTree>
    <p:extLst>
      <p:ext uri="{BB962C8B-B14F-4D97-AF65-F5344CB8AC3E}">
        <p14:creationId xmlns:p14="http://schemas.microsoft.com/office/powerpoint/2010/main" val="371950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4755"/>
                                        </p:tgtEl>
                                        <p:attrNameLst>
                                          <p:attrName>style.visibility</p:attrName>
                                        </p:attrNameLst>
                                      </p:cBhvr>
                                      <p:to>
                                        <p:strVal val="visible"/>
                                      </p:to>
                                    </p:set>
                                    <p:animEffect transition="in" filter="slide(fromLeft)">
                                      <p:cBhvr>
                                        <p:cTn id="7" dur="500"/>
                                        <p:tgtEl>
                                          <p:spTgt spid="71475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autoUpdateAnimBg="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3"/>
          <a:srcRect/>
          <a:stretch>
            <a:fillRect/>
          </a:stretch>
        </p:blipFill>
        <p:spPr bwMode="auto">
          <a:xfrm>
            <a:off x="381000" y="2133600"/>
            <a:ext cx="8077200" cy="76200"/>
          </a:xfrm>
          <a:prstGeom prst="rect">
            <a:avLst/>
          </a:prstGeom>
          <a:noFill/>
          <a:ln w="9525">
            <a:noFill/>
            <a:miter lim="800000"/>
            <a:headEnd/>
            <a:tailEnd/>
          </a:ln>
        </p:spPr>
      </p:pic>
      <p:sp>
        <p:nvSpPr>
          <p:cNvPr id="583683" name="Text Box 3"/>
          <p:cNvSpPr txBox="1">
            <a:spLocks noChangeArrowheads="1"/>
          </p:cNvSpPr>
          <p:nvPr/>
        </p:nvSpPr>
        <p:spPr bwMode="auto">
          <a:xfrm>
            <a:off x="1219200" y="238542"/>
            <a:ext cx="6858000" cy="1446550"/>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sz="4400" dirty="0" smtClean="0">
                <a:solidFill>
                  <a:srgbClr val="4EFA64"/>
                </a:solidFill>
                <a:effectLst>
                  <a:outerShdw blurRad="50800" dist="38100" dir="2700000" algn="tl" rotWithShape="0">
                    <a:srgbClr val="000000">
                      <a:alpha val="43000"/>
                    </a:srgbClr>
                  </a:outerShdw>
                </a:effectLst>
                <a:latin typeface="Cambria"/>
                <a:cs typeface="Cambria"/>
              </a:rPr>
              <a:t>Iatrogenic Risks for HBV, HCV and HIV Transmission</a:t>
            </a:r>
            <a:endParaRPr lang="en-US" sz="4400" dirty="0">
              <a:solidFill>
                <a:srgbClr val="4EFA64"/>
              </a:solidFill>
              <a:effectLst>
                <a:outerShdw blurRad="50800" dist="38100" dir="2700000" algn="tl" rotWithShape="0">
                  <a:srgbClr val="000000">
                    <a:alpha val="43000"/>
                  </a:srgbClr>
                </a:outerShdw>
              </a:effectLst>
              <a:latin typeface="Cambria"/>
              <a:cs typeface="Cambria"/>
            </a:endParaRPr>
          </a:p>
        </p:txBody>
      </p:sp>
      <p:sp>
        <p:nvSpPr>
          <p:cNvPr id="583684" name="Text Box 4"/>
          <p:cNvSpPr txBox="1">
            <a:spLocks noChangeArrowheads="1"/>
          </p:cNvSpPr>
          <p:nvPr/>
        </p:nvSpPr>
        <p:spPr bwMode="auto">
          <a:xfrm>
            <a:off x="457200" y="3916631"/>
            <a:ext cx="8305800" cy="1539396"/>
          </a:xfrm>
          <a:prstGeom prst="rect">
            <a:avLst/>
          </a:prstGeom>
          <a:noFill/>
          <a:ln w="9525">
            <a:noFill/>
            <a:miter lim="800000"/>
            <a:headEnd/>
            <a:tailEnd/>
          </a:ln>
          <a:effectLst/>
        </p:spPr>
        <p:txBody>
          <a:bodyPr wrap="square">
            <a:prstTxWarp prst="textNoShape">
              <a:avLst/>
            </a:prstTxWarp>
            <a:spAutoFit/>
          </a:bodyPr>
          <a:lstStyle/>
          <a:p>
            <a:pPr marL="339725" indent="-339725"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What We Have Learned about Primary </a:t>
            </a:r>
            <a:r>
              <a:rPr lang="en-US" sz="2800" i="0" dirty="0">
                <a:effectLst>
                  <a:outerShdw blurRad="50800" dist="38100" dir="2700000" algn="tl" rotWithShape="0">
                    <a:srgbClr val="000000">
                      <a:alpha val="43000"/>
                    </a:srgbClr>
                  </a:outerShdw>
                </a:effectLst>
                <a:latin typeface="Cambria"/>
                <a:cs typeface="Cambria"/>
              </a:rPr>
              <a:t>and Secondary Prevention</a:t>
            </a:r>
          </a:p>
          <a:p>
            <a:pPr marL="339725" indent="-339725"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Managing Providers Infected with HBV, HCV or HIV</a:t>
            </a:r>
            <a:endParaRPr lang="en-US" sz="2800" i="0" dirty="0">
              <a:effectLst>
                <a:outerShdw blurRad="50800" dist="38100" dir="2700000" algn="tl" rotWithShape="0">
                  <a:srgbClr val="000000">
                    <a:alpha val="43000"/>
                  </a:srgbClr>
                </a:outerShdw>
              </a:effectLst>
              <a:latin typeface="Cambria"/>
              <a:cs typeface="Cambria"/>
            </a:endParaRPr>
          </a:p>
        </p:txBody>
      </p:sp>
      <p:sp>
        <p:nvSpPr>
          <p:cNvPr id="3" name="TextBox 2"/>
          <p:cNvSpPr txBox="1"/>
          <p:nvPr/>
        </p:nvSpPr>
        <p:spPr>
          <a:xfrm>
            <a:off x="457200" y="3304734"/>
            <a:ext cx="6301725" cy="505266"/>
          </a:xfrm>
          <a:prstGeom prst="rect">
            <a:avLst/>
          </a:prstGeom>
          <a:noFill/>
        </p:spPr>
        <p:txBody>
          <a:bodyPr wrap="none" rtlCol="0">
            <a:spAutoFit/>
          </a:bodyPr>
          <a:lstStyle/>
          <a:p>
            <a:pPr marL="339725" indent="-339725" eaLnBrk="0" hangingPunct="0">
              <a:lnSpc>
                <a:spcPct val="95000"/>
              </a:lnSpc>
              <a:spcBef>
                <a:spcPct val="50000"/>
              </a:spcBef>
              <a:buClr>
                <a:srgbClr val="FF0606"/>
              </a:buClr>
              <a:buFont typeface="Times" charset="0"/>
              <a:buChar char="•"/>
              <a:defRPr/>
            </a:pPr>
            <a:r>
              <a:rPr lang="en-US" sz="2800" i="0" dirty="0">
                <a:effectLst>
                  <a:outerShdw blurRad="50800" dist="38100" dir="2700000" algn="tl" rotWithShape="0">
                    <a:srgbClr val="000000">
                      <a:alpha val="43000"/>
                    </a:srgbClr>
                  </a:outerShdw>
                </a:effectLst>
                <a:latin typeface="Cambria"/>
                <a:cs typeface="Cambria"/>
              </a:rPr>
              <a:t>The Magnitude of Occupational Risks</a:t>
            </a:r>
          </a:p>
        </p:txBody>
      </p:sp>
      <p:grpSp>
        <p:nvGrpSpPr>
          <p:cNvPr id="5" name="Group 4"/>
          <p:cNvGrpSpPr/>
          <p:nvPr/>
        </p:nvGrpSpPr>
        <p:grpSpPr>
          <a:xfrm>
            <a:off x="457200" y="2743200"/>
            <a:ext cx="6477000" cy="533400"/>
            <a:chOff x="457200" y="2743200"/>
            <a:chExt cx="6477000" cy="533400"/>
          </a:xfrm>
        </p:grpSpPr>
        <p:sp>
          <p:nvSpPr>
            <p:cNvPr id="2" name="Rectangle 1"/>
            <p:cNvSpPr/>
            <p:nvPr/>
          </p:nvSpPr>
          <p:spPr bwMode="auto">
            <a:xfrm>
              <a:off x="457200" y="2819400"/>
              <a:ext cx="6477000"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600" b="0" i="1" u="none" strike="noStrike" cap="none" normalizeH="0" baseline="0">
                <a:ln>
                  <a:noFill/>
                </a:ln>
                <a:solidFill>
                  <a:schemeClr val="tx1"/>
                </a:solidFill>
                <a:effectLst>
                  <a:outerShdw blurRad="50800" dist="38100" dir="2700000" algn="tl" rotWithShape="0">
                    <a:srgbClr val="000000">
                      <a:alpha val="43000"/>
                    </a:srgbClr>
                  </a:outerShdw>
                </a:effectLst>
                <a:latin typeface="Times New Roman" charset="0"/>
              </a:endParaRPr>
            </a:p>
          </p:txBody>
        </p:sp>
        <p:sp>
          <p:nvSpPr>
            <p:cNvPr id="4" name="TextBox 3"/>
            <p:cNvSpPr txBox="1"/>
            <p:nvPr/>
          </p:nvSpPr>
          <p:spPr>
            <a:xfrm>
              <a:off x="457200" y="2743200"/>
              <a:ext cx="6378669" cy="523220"/>
            </a:xfrm>
            <a:prstGeom prst="rect">
              <a:avLst/>
            </a:prstGeom>
            <a:noFill/>
          </p:spPr>
          <p:txBody>
            <a:bodyPr wrap="none" rtlCol="0">
              <a:spAutoFit/>
            </a:bodyPr>
            <a:lstStyle/>
            <a:p>
              <a:pPr marL="336550" indent="-336550">
                <a:buClr>
                  <a:srgbClr val="FF0000"/>
                </a:buClr>
                <a:buFont typeface="Arial"/>
                <a:buChar char="•"/>
              </a:pPr>
              <a:r>
                <a:rPr lang="en-US" sz="2800" i="0" dirty="0">
                  <a:solidFill>
                    <a:srgbClr val="FF0000"/>
                  </a:solidFill>
                  <a:effectLst>
                    <a:outerShdw blurRad="50800" dist="38100" dir="2700000" algn="tl" rotWithShape="0">
                      <a:srgbClr val="000000">
                        <a:alpha val="43000"/>
                      </a:srgbClr>
                    </a:outerShdw>
                  </a:effectLst>
                  <a:latin typeface="Cambria"/>
                  <a:cs typeface="Cambria"/>
                </a:rPr>
                <a:t>Historical Perspective - </a:t>
              </a:r>
              <a:r>
                <a:rPr lang="en-US" sz="2800" i="0" dirty="0" smtClean="0">
                  <a:solidFill>
                    <a:srgbClr val="FF0000"/>
                  </a:solidFill>
                  <a:effectLst>
                    <a:outerShdw blurRad="50800" dist="38100" dir="2700000" algn="tl" rotWithShape="0">
                      <a:srgbClr val="000000">
                        <a:alpha val="43000"/>
                      </a:srgbClr>
                    </a:outerShdw>
                  </a:effectLst>
                  <a:latin typeface="Cambria"/>
                  <a:cs typeface="Cambria"/>
                </a:rPr>
                <a:t>Epistemology</a:t>
              </a:r>
              <a:endParaRPr lang="en-US" sz="2800" i="0" dirty="0">
                <a:solidFill>
                  <a:srgbClr val="FF0000"/>
                </a:solidFill>
                <a:effectLst>
                  <a:outerShdw blurRad="50800" dist="38100" dir="2700000" algn="tl" rotWithShape="0">
                    <a:srgbClr val="000000">
                      <a:alpha val="43000"/>
                    </a:srgbClr>
                  </a:outerShdw>
                </a:effectLst>
                <a:latin typeface="Cambria"/>
                <a:cs typeface="Cambria"/>
              </a:endParaRPr>
            </a:p>
          </p:txBody>
        </p:sp>
      </p:grpSp>
    </p:spTree>
    <p:extLst>
      <p:ext uri="{BB962C8B-B14F-4D97-AF65-F5344CB8AC3E}">
        <p14:creationId xmlns:p14="http://schemas.microsoft.com/office/powerpoint/2010/main" val="2860648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83683"/>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583682"/>
                                        </p:tgtEl>
                                        <p:attrNameLst>
                                          <p:attrName>style.visibility</p:attrName>
                                        </p:attrNameLst>
                                      </p:cBhvr>
                                      <p:to>
                                        <p:strVal val="visible"/>
                                      </p:to>
                                    </p:set>
                                    <p:anim calcmode="lin" valueType="num">
                                      <p:cBhvr>
                                        <p:cTn id="10" dur="1000" fill="hold"/>
                                        <p:tgtEl>
                                          <p:spTgt spid="583682"/>
                                        </p:tgtEl>
                                        <p:attrNameLst>
                                          <p:attrName>ppt_w</p:attrName>
                                        </p:attrNameLst>
                                      </p:cBhvr>
                                      <p:tavLst>
                                        <p:tav tm="0">
                                          <p:val>
                                            <p:strVal val="#ppt_w*0.70"/>
                                          </p:val>
                                        </p:tav>
                                        <p:tav tm="100000">
                                          <p:val>
                                            <p:strVal val="#ppt_w"/>
                                          </p:val>
                                        </p:tav>
                                      </p:tavLst>
                                    </p:anim>
                                    <p:anim calcmode="lin" valueType="num">
                                      <p:cBhvr>
                                        <p:cTn id="11" dur="1000" fill="hold"/>
                                        <p:tgtEl>
                                          <p:spTgt spid="583682"/>
                                        </p:tgtEl>
                                        <p:attrNameLst>
                                          <p:attrName>ppt_h</p:attrName>
                                        </p:attrNameLst>
                                      </p:cBhvr>
                                      <p:tavLst>
                                        <p:tav tm="0">
                                          <p:val>
                                            <p:strVal val="#ppt_h"/>
                                          </p:val>
                                        </p:tav>
                                        <p:tav tm="100000">
                                          <p:val>
                                            <p:strVal val="#ppt_h"/>
                                          </p:val>
                                        </p:tav>
                                      </p:tavLst>
                                    </p:anim>
                                    <p:animEffect transition="in" filter="fade">
                                      <p:cBhvr>
                                        <p:cTn id="12" dur="1000"/>
                                        <p:tgtEl>
                                          <p:spTgt spid="583682"/>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down)">
                                      <p:cBhvr>
                                        <p:cTn id="17" dur="500"/>
                                        <p:tgtEl>
                                          <p:spTgt spid="5"/>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ppt_y</p:attrName>
                                        </p:attrNameLst>
                                      </p:cBhvr>
                                      <p:tavLst>
                                        <p:tav tm="0">
                                          <p:val>
                                            <p:strVal val="#ppt_y-#ppt_h*1.125000"/>
                                          </p:val>
                                        </p:tav>
                                        <p:tav tm="100000">
                                          <p:val>
                                            <p:strVal val="#ppt_y"/>
                                          </p:val>
                                        </p:tav>
                                      </p:tavLst>
                                    </p:anim>
                                    <p:animEffect transition="in" filter="wipe(down)">
                                      <p:cBhvr>
                                        <p:cTn id="22" dur="500"/>
                                        <p:tgtEl>
                                          <p:spTgt spid="3"/>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583684">
                                            <p:txEl>
                                              <p:pRg st="0" end="0"/>
                                            </p:txEl>
                                          </p:spTgt>
                                        </p:tgtEl>
                                        <p:attrNameLst>
                                          <p:attrName>style.visibility</p:attrName>
                                        </p:attrNameLst>
                                      </p:cBhvr>
                                      <p:to>
                                        <p:strVal val="visible"/>
                                      </p:to>
                                    </p:set>
                                    <p:anim calcmode="lin" valueType="num">
                                      <p:cBhvr additive="base">
                                        <p:cTn id="26" dur="500"/>
                                        <p:tgtEl>
                                          <p:spTgt spid="583684">
                                            <p:txEl>
                                              <p:pRg st="0" end="0"/>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583684">
                                            <p:txEl>
                                              <p:pRg st="0" end="0"/>
                                            </p:txEl>
                                          </p:spTgt>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583684">
                                            <p:txEl>
                                              <p:pRg st="1" end="1"/>
                                            </p:txEl>
                                          </p:spTgt>
                                        </p:tgtEl>
                                        <p:attrNameLst>
                                          <p:attrName>style.visibility</p:attrName>
                                        </p:attrNameLst>
                                      </p:cBhvr>
                                      <p:to>
                                        <p:strVal val="visible"/>
                                      </p:to>
                                    </p:set>
                                    <p:anim calcmode="lin" valueType="num">
                                      <p:cBhvr additive="base">
                                        <p:cTn id="31" dur="500"/>
                                        <p:tgtEl>
                                          <p:spTgt spid="583684">
                                            <p:txEl>
                                              <p:pRg st="1" end="1"/>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5836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p:bldP spid="583684"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ChangeArrowheads="1"/>
          </p:cNvSpPr>
          <p:nvPr/>
        </p:nvSpPr>
        <p:spPr bwMode="auto">
          <a:xfrm>
            <a:off x="76200" y="1447800"/>
            <a:ext cx="9067800" cy="4622803"/>
          </a:xfrm>
          <a:prstGeom prst="rect">
            <a:avLst/>
          </a:prstGeom>
          <a:noFill/>
          <a:ln w="9525">
            <a:noFill/>
            <a:miter lim="800000"/>
            <a:headEnd/>
            <a:tailEnd/>
          </a:ln>
          <a:effectLst/>
        </p:spPr>
        <p:txBody>
          <a:bodyPr wrap="square">
            <a:spAutoFit/>
          </a:bodyPr>
          <a:lstStyle/>
          <a:p>
            <a:pPr marL="457200" indent="-457200">
              <a:lnSpc>
                <a:spcPct val="85000"/>
              </a:lnSpc>
              <a:spcBef>
                <a:spcPct val="40000"/>
              </a:spcBef>
              <a:buFont typeface="Arial" charset="0"/>
              <a:buNone/>
            </a:pPr>
            <a:r>
              <a:rPr lang="en-US" sz="2800" i="0" dirty="0">
                <a:effectLst>
                  <a:outerShdw blurRad="38100" dist="38100" dir="2700000" algn="tl">
                    <a:srgbClr val="000000"/>
                  </a:outerShdw>
                </a:effectLst>
                <a:latin typeface="Cambria"/>
                <a:cs typeface="Cambria"/>
              </a:rPr>
              <a:t>4.	Since 1996 </a:t>
            </a:r>
            <a:r>
              <a:rPr lang="en-US" sz="2800" i="0" dirty="0" smtClean="0">
                <a:effectLst>
                  <a:outerShdw blurRad="38100" dist="38100" dir="2700000" algn="tl">
                    <a:srgbClr val="000000"/>
                  </a:outerShdw>
                </a:effectLst>
                <a:latin typeface="Cambria"/>
                <a:cs typeface="Cambria"/>
              </a:rPr>
              <a:t>an </a:t>
            </a:r>
            <a:r>
              <a:rPr lang="en-US" sz="2800" i="0" dirty="0">
                <a:effectLst>
                  <a:outerShdw blurRad="38100" dist="38100" dir="2700000" algn="tl">
                    <a:srgbClr val="000000"/>
                  </a:outerShdw>
                </a:effectLst>
                <a:latin typeface="Cambria"/>
                <a:cs typeface="Cambria"/>
              </a:rPr>
              <a:t>additional twelve reports of hepatitis B transmission from providers to </a:t>
            </a:r>
            <a:r>
              <a:rPr lang="en-US" sz="2800" i="0" dirty="0" smtClean="0">
                <a:effectLst>
                  <a:outerShdw blurRad="38100" dist="38100" dir="2700000" algn="tl">
                    <a:srgbClr val="000000"/>
                  </a:outerShdw>
                </a:effectLst>
                <a:latin typeface="Cambria"/>
                <a:cs typeface="Cambria"/>
              </a:rPr>
              <a:t>patients have been detected.</a:t>
            </a:r>
            <a:endParaRPr lang="en-US" sz="2800" i="0" dirty="0">
              <a:effectLst>
                <a:outerShdw blurRad="38100" dist="38100" dir="2700000" algn="tl">
                  <a:srgbClr val="000000"/>
                </a:outerShdw>
              </a:effectLst>
              <a:latin typeface="Cambria"/>
              <a:cs typeface="Cambria"/>
            </a:endParaRPr>
          </a:p>
          <a:p>
            <a:pPr marL="855663" lvl="1" indent="-341313">
              <a:lnSpc>
                <a:spcPct val="85000"/>
              </a:lnSpc>
              <a:spcBef>
                <a:spcPct val="40000"/>
              </a:spcBef>
              <a:buClr>
                <a:srgbClr val="F90B17"/>
              </a:buClr>
              <a:buFont typeface="Times" charset="0"/>
              <a:buChar char="•"/>
            </a:pPr>
            <a:r>
              <a:rPr lang="en-US" sz="2400" i="0" dirty="0">
                <a:effectLst>
                  <a:outerShdw blurRad="38100" dist="38100" dir="2700000" algn="tl">
                    <a:srgbClr val="000000"/>
                  </a:outerShdw>
                </a:effectLst>
                <a:latin typeface="Cambria"/>
                <a:cs typeface="Cambria"/>
              </a:rPr>
              <a:t>These cases are generally associated with HBV infected surgeons; one case associated with an infected dentist;</a:t>
            </a:r>
          </a:p>
          <a:p>
            <a:pPr marL="855663" lvl="1" indent="-341313">
              <a:lnSpc>
                <a:spcPct val="85000"/>
              </a:lnSpc>
              <a:spcBef>
                <a:spcPct val="40000"/>
              </a:spcBef>
              <a:buClr>
                <a:srgbClr val="F90B17"/>
              </a:buClr>
              <a:buFont typeface="Times" charset="0"/>
              <a:buChar char="•"/>
            </a:pPr>
            <a:r>
              <a:rPr lang="en-US" sz="2400" i="0" dirty="0" smtClean="0">
                <a:effectLst>
                  <a:outerShdw blurRad="38100" dist="38100" dir="2700000" algn="tl">
                    <a:srgbClr val="000000"/>
                  </a:outerShdw>
                </a:effectLst>
                <a:latin typeface="Cambria"/>
                <a:cs typeface="Cambria"/>
              </a:rPr>
              <a:t>In a </a:t>
            </a:r>
            <a:r>
              <a:rPr lang="en-US" sz="2400" i="0" dirty="0">
                <a:effectLst>
                  <a:outerShdw blurRad="38100" dist="38100" dir="2700000" algn="tl">
                    <a:srgbClr val="000000"/>
                  </a:outerShdw>
                </a:effectLst>
                <a:latin typeface="Cambria"/>
                <a:cs typeface="Cambria"/>
              </a:rPr>
              <a:t>report from </a:t>
            </a:r>
            <a:r>
              <a:rPr lang="en-US" sz="2400" i="0" dirty="0" smtClean="0">
                <a:effectLst>
                  <a:outerShdw blurRad="38100" dist="38100" dir="2700000" algn="tl">
                    <a:srgbClr val="000000"/>
                  </a:outerShdw>
                </a:effectLst>
                <a:latin typeface="Cambria"/>
                <a:cs typeface="Cambria"/>
              </a:rPr>
              <a:t>North </a:t>
            </a:r>
            <a:r>
              <a:rPr lang="en-US" sz="2400" i="0" dirty="0">
                <a:effectLst>
                  <a:outerShdw blurRad="38100" dist="38100" dir="2700000" algn="tl">
                    <a:srgbClr val="000000"/>
                  </a:outerShdw>
                </a:effectLst>
                <a:latin typeface="Cambria"/>
                <a:cs typeface="Cambria"/>
              </a:rPr>
              <a:t>America – 75 patients were infected from procedures involving placement of </a:t>
            </a:r>
            <a:r>
              <a:rPr lang="en-US" sz="2400" i="0" dirty="0" err="1">
                <a:effectLst>
                  <a:outerShdw blurRad="38100" dist="38100" dir="2700000" algn="tl">
                    <a:srgbClr val="000000"/>
                  </a:outerShdw>
                </a:effectLst>
                <a:latin typeface="Cambria"/>
                <a:cs typeface="Cambria"/>
              </a:rPr>
              <a:t>subdermal</a:t>
            </a:r>
            <a:r>
              <a:rPr lang="en-US" sz="2400" i="0" dirty="0">
                <a:effectLst>
                  <a:outerShdw blurRad="38100" dist="38100" dir="2700000" algn="tl">
                    <a:srgbClr val="000000"/>
                  </a:outerShdw>
                </a:effectLst>
                <a:latin typeface="Cambria"/>
                <a:cs typeface="Cambria"/>
              </a:rPr>
              <a:t> EEG electrodes by an </a:t>
            </a:r>
            <a:r>
              <a:rPr lang="en-US" sz="2400" i="0" dirty="0" err="1">
                <a:effectLst>
                  <a:outerShdw blurRad="38100" dist="38100" dir="2700000" algn="tl">
                    <a:srgbClr val="000000"/>
                  </a:outerShdw>
                </a:effectLst>
                <a:latin typeface="Cambria"/>
                <a:cs typeface="Cambria"/>
              </a:rPr>
              <a:t>HBeAg</a:t>
            </a:r>
            <a:r>
              <a:rPr lang="en-US" sz="2400" i="0" dirty="0">
                <a:effectLst>
                  <a:outerShdw blurRad="38100" dist="38100" dir="2700000" algn="tl">
                    <a:srgbClr val="000000"/>
                  </a:outerShdw>
                </a:effectLst>
                <a:latin typeface="Cambria"/>
                <a:cs typeface="Cambria"/>
              </a:rPr>
              <a:t> positive technician.</a:t>
            </a:r>
          </a:p>
          <a:p>
            <a:pPr marL="855663" lvl="1" indent="-341313">
              <a:lnSpc>
                <a:spcPct val="85000"/>
              </a:lnSpc>
              <a:spcBef>
                <a:spcPct val="40000"/>
              </a:spcBef>
              <a:buClr>
                <a:srgbClr val="F90B17"/>
              </a:buClr>
              <a:buFont typeface="Times" charset="0"/>
              <a:buChar char="•"/>
            </a:pPr>
            <a:endParaRPr lang="en-US" sz="800" dirty="0">
              <a:solidFill>
                <a:srgbClr val="8CFF25"/>
              </a:solidFill>
              <a:effectLst>
                <a:outerShdw blurRad="38100" dist="38100" dir="2700000" algn="tl">
                  <a:srgbClr val="000000"/>
                </a:outerShdw>
              </a:effectLst>
              <a:latin typeface="Cambria"/>
              <a:cs typeface="Cambria"/>
            </a:endParaRPr>
          </a:p>
          <a:p>
            <a:pPr marL="855663" lvl="1" indent="-341313">
              <a:lnSpc>
                <a:spcPct val="85000"/>
              </a:lnSpc>
              <a:spcBef>
                <a:spcPct val="40000"/>
              </a:spcBef>
              <a:buClr>
                <a:srgbClr val="F90B17"/>
              </a:buClr>
              <a:buFont typeface="Times" charset="0"/>
              <a:buChar char="•"/>
            </a:pPr>
            <a:r>
              <a:rPr lang="en-US" sz="2400" i="0" dirty="0" smtClean="0">
                <a:effectLst>
                  <a:outerShdw blurRad="38100" dist="38100" dir="2700000" algn="tl">
                    <a:srgbClr val="000000"/>
                  </a:outerShdw>
                </a:effectLst>
                <a:latin typeface="Cambria"/>
                <a:cs typeface="Cambria"/>
              </a:rPr>
              <a:t>A 2012 </a:t>
            </a:r>
            <a:r>
              <a:rPr lang="en-US" sz="2400" dirty="0" smtClean="0">
                <a:effectLst>
                  <a:outerShdw blurRad="38100" dist="38100" dir="2700000" algn="tl">
                    <a:srgbClr val="000000"/>
                  </a:outerShdw>
                </a:effectLst>
                <a:latin typeface="Cambria"/>
                <a:cs typeface="Cambria"/>
              </a:rPr>
              <a:t>Clinical Infectious Diseases </a:t>
            </a:r>
            <a:r>
              <a:rPr lang="en-US" sz="2400" i="0" dirty="0" smtClean="0">
                <a:effectLst>
                  <a:outerShdw blurRad="38100" dist="38100" dir="2700000" algn="tl">
                    <a:srgbClr val="000000"/>
                  </a:outerShdw>
                </a:effectLst>
                <a:latin typeface="Cambria"/>
                <a:cs typeface="Cambria"/>
              </a:rPr>
              <a:t>paper described </a:t>
            </a:r>
            <a:r>
              <a:rPr lang="en-US" sz="2400" i="0" dirty="0">
                <a:effectLst>
                  <a:outerShdw blurRad="38100" dist="38100" dir="2700000" algn="tl">
                    <a:srgbClr val="000000"/>
                  </a:outerShdw>
                </a:effectLst>
                <a:latin typeface="Cambria"/>
                <a:cs typeface="Cambria"/>
              </a:rPr>
              <a:t>two instances of provider-to-patient HBV transmission from an HBV </a:t>
            </a:r>
            <a:r>
              <a:rPr lang="ja-JP" altLang="en-US" sz="2400" i="0" dirty="0">
                <a:effectLst>
                  <a:outerShdw blurRad="38100" dist="38100" dir="2700000" algn="tl">
                    <a:srgbClr val="000000"/>
                  </a:outerShdw>
                </a:effectLst>
                <a:latin typeface="Cambria"/>
                <a:cs typeface="Cambria"/>
              </a:rPr>
              <a:t>‘</a:t>
            </a:r>
            <a:r>
              <a:rPr lang="en-US" sz="2400" i="0" dirty="0">
                <a:effectLst>
                  <a:outerShdw blurRad="38100" dist="38100" dir="2700000" algn="tl">
                    <a:srgbClr val="000000"/>
                  </a:outerShdw>
                </a:effectLst>
                <a:latin typeface="Cambria"/>
                <a:cs typeface="Cambria"/>
              </a:rPr>
              <a:t>e</a:t>
            </a:r>
            <a:r>
              <a:rPr lang="ja-JP" altLang="en-US" sz="2400" i="0" dirty="0">
                <a:effectLst>
                  <a:outerShdw blurRad="38100" dist="38100" dir="2700000" algn="tl">
                    <a:srgbClr val="000000"/>
                  </a:outerShdw>
                </a:effectLst>
                <a:latin typeface="Cambria"/>
                <a:cs typeface="Cambria"/>
              </a:rPr>
              <a:t>’</a:t>
            </a:r>
            <a:r>
              <a:rPr lang="en-US" sz="2400" i="0" dirty="0">
                <a:effectLst>
                  <a:outerShdw blurRad="38100" dist="38100" dir="2700000" algn="tl">
                    <a:srgbClr val="000000"/>
                  </a:outerShdw>
                </a:effectLst>
                <a:latin typeface="Cambria"/>
                <a:cs typeface="Cambria"/>
              </a:rPr>
              <a:t>-antigen positive orthopedic surgeon who had a viral burden of &gt;1.7 X </a:t>
            </a:r>
            <a:r>
              <a:rPr lang="en-US" sz="2400" i="0" dirty="0" smtClean="0">
                <a:effectLst>
                  <a:outerShdw blurRad="38100" dist="38100" dir="2700000" algn="tl">
                    <a:srgbClr val="000000"/>
                  </a:outerShdw>
                </a:effectLst>
                <a:latin typeface="Cambria"/>
                <a:cs typeface="Cambria"/>
              </a:rPr>
              <a:t>10</a:t>
            </a:r>
            <a:r>
              <a:rPr lang="en-US" sz="2400" i="0" baseline="30000" dirty="0" smtClean="0">
                <a:effectLst>
                  <a:outerShdw blurRad="38100" dist="38100" dir="2700000" algn="tl">
                    <a:srgbClr val="000000"/>
                  </a:outerShdw>
                </a:effectLst>
                <a:latin typeface="Cambria"/>
                <a:cs typeface="Cambria"/>
              </a:rPr>
              <a:t>7</a:t>
            </a:r>
            <a:endParaRPr lang="en-US" sz="2400" i="0" dirty="0">
              <a:effectLst>
                <a:outerShdw blurRad="38100" dist="38100" dir="2700000" algn="tl">
                  <a:srgbClr val="000000"/>
                </a:outerShdw>
              </a:effectLst>
              <a:latin typeface="Cambria"/>
              <a:cs typeface="Cambria"/>
            </a:endParaRPr>
          </a:p>
        </p:txBody>
      </p:sp>
      <p:sp>
        <p:nvSpPr>
          <p:cNvPr id="716803" name="Rectangle 3"/>
          <p:cNvSpPr>
            <a:spLocks noChangeArrowheads="1"/>
          </p:cNvSpPr>
          <p:nvPr/>
        </p:nvSpPr>
        <p:spPr bwMode="auto">
          <a:xfrm>
            <a:off x="4978400" y="4343400"/>
            <a:ext cx="2441808" cy="430887"/>
          </a:xfrm>
          <a:prstGeom prst="rect">
            <a:avLst/>
          </a:prstGeom>
          <a:noFill/>
          <a:ln w="9525">
            <a:noFill/>
            <a:miter lim="800000"/>
            <a:headEnd/>
            <a:tailEnd/>
          </a:ln>
          <a:effectLst/>
        </p:spPr>
        <p:txBody>
          <a:bodyPr wrap="none">
            <a:spAutoFit/>
          </a:bodyPr>
          <a:lstStyle/>
          <a:p>
            <a:endParaRPr lang="en-US" sz="600" dirty="0" smtClean="0">
              <a:solidFill>
                <a:srgbClr val="8CFF25"/>
              </a:solidFill>
              <a:effectLst>
                <a:outerShdw blurRad="38100" dist="38100" dir="2700000" algn="tl">
                  <a:srgbClr val="000000"/>
                </a:outerShdw>
              </a:effectLst>
              <a:latin typeface="Cambria"/>
              <a:cs typeface="Cambria"/>
            </a:endParaRPr>
          </a:p>
          <a:p>
            <a:r>
              <a:rPr lang="en-US" sz="1600" dirty="0" smtClean="0">
                <a:solidFill>
                  <a:srgbClr val="8CFF25"/>
                </a:solidFill>
                <a:effectLst>
                  <a:outerShdw blurRad="38100" dist="38100" dir="2700000" algn="tl">
                    <a:srgbClr val="000000"/>
                  </a:outerShdw>
                </a:effectLst>
                <a:latin typeface="Cambria"/>
                <a:cs typeface="Cambria"/>
              </a:rPr>
              <a:t>CMAJ</a:t>
            </a:r>
            <a:r>
              <a:rPr lang="en-US" sz="1600" dirty="0" smtClean="0">
                <a:solidFill>
                  <a:srgbClr val="13F909"/>
                </a:solidFill>
                <a:effectLst>
                  <a:outerShdw blurRad="38100" dist="38100" dir="2700000" algn="tl">
                    <a:srgbClr val="000000"/>
                  </a:outerShdw>
                </a:effectLst>
                <a:latin typeface="Cambria"/>
                <a:cs typeface="Cambria"/>
              </a:rPr>
              <a:t> </a:t>
            </a:r>
            <a:r>
              <a:rPr lang="en-US" sz="1600" dirty="0">
                <a:solidFill>
                  <a:srgbClr val="13F909"/>
                </a:solidFill>
                <a:effectLst>
                  <a:outerShdw blurRad="38100" dist="38100" dir="2700000" algn="tl">
                    <a:srgbClr val="000000"/>
                  </a:outerShdw>
                </a:effectLst>
                <a:latin typeface="Cambria"/>
                <a:cs typeface="Cambria"/>
              </a:rPr>
              <a:t>2000; 162:1127–31.</a:t>
            </a:r>
          </a:p>
        </p:txBody>
      </p:sp>
      <p:sp>
        <p:nvSpPr>
          <p:cNvPr id="716804" name="Rectangle 4"/>
          <p:cNvSpPr>
            <a:spLocks noChangeArrowheads="1"/>
          </p:cNvSpPr>
          <p:nvPr/>
        </p:nvSpPr>
        <p:spPr bwMode="auto">
          <a:xfrm>
            <a:off x="762000" y="76200"/>
            <a:ext cx="7924800" cy="1066800"/>
          </a:xfrm>
          <a:prstGeom prst="rect">
            <a:avLst/>
          </a:prstGeom>
          <a:noFill/>
          <a:ln w="9525">
            <a:noFill/>
            <a:miter lim="800000"/>
            <a:headEnd/>
            <a:tailEnd/>
          </a:ln>
        </p:spPr>
        <p:txBody>
          <a:bodyPr anchor="ctr"/>
          <a:lstStyle/>
          <a:p>
            <a:pPr algn="ctr">
              <a:lnSpc>
                <a:spcPct val="85000"/>
              </a:lnSpc>
            </a:pPr>
            <a:r>
              <a:rPr lang="en-US" sz="4800" dirty="0">
                <a:solidFill>
                  <a:srgbClr val="3DF9F9"/>
                </a:solidFill>
                <a:effectLst>
                  <a:outerShdw blurRad="38100" dist="38100" dir="2700000" algn="tl">
                    <a:srgbClr val="000000"/>
                  </a:outerShdw>
                </a:effectLst>
                <a:latin typeface="Cambria"/>
                <a:cs typeface="Cambria"/>
              </a:rPr>
              <a:t>Hepatitis B Transmission – </a:t>
            </a:r>
            <a:r>
              <a:rPr lang="en-US" sz="4400" dirty="0">
                <a:solidFill>
                  <a:srgbClr val="3DF9F9"/>
                </a:solidFill>
                <a:effectLst>
                  <a:outerShdw blurRad="38100" dist="38100" dir="2700000" algn="tl">
                    <a:srgbClr val="000000"/>
                  </a:outerShdw>
                </a:effectLst>
                <a:latin typeface="Cambria"/>
                <a:cs typeface="Cambria"/>
              </a:rPr>
              <a:t>Provider-to-Patient</a:t>
            </a:r>
          </a:p>
        </p:txBody>
      </p:sp>
      <p:sp>
        <p:nvSpPr>
          <p:cNvPr id="5" name="Rectangle 2"/>
          <p:cNvSpPr>
            <a:spLocks noChangeArrowheads="1"/>
          </p:cNvSpPr>
          <p:nvPr/>
        </p:nvSpPr>
        <p:spPr bwMode="auto">
          <a:xfrm>
            <a:off x="3581400" y="5867400"/>
            <a:ext cx="5562600" cy="830997"/>
          </a:xfrm>
          <a:prstGeom prst="rect">
            <a:avLst/>
          </a:prstGeom>
          <a:noFill/>
          <a:ln w="9525">
            <a:noFill/>
            <a:miter lim="800000"/>
            <a:headEnd/>
            <a:tailEnd/>
          </a:ln>
          <a:effectLst/>
        </p:spPr>
        <p:txBody>
          <a:bodyPr>
            <a:spAutoFit/>
          </a:bodyPr>
          <a:lstStyle/>
          <a:p>
            <a:pPr>
              <a:spcBef>
                <a:spcPts val="600"/>
              </a:spcBef>
            </a:pPr>
            <a:r>
              <a:rPr lang="en-US" sz="1600" dirty="0">
                <a:solidFill>
                  <a:srgbClr val="8CFF25"/>
                </a:solidFill>
                <a:effectLst>
                  <a:outerShdw blurRad="50800" dist="38100" dir="2700000" algn="tl" rotWithShape="0">
                    <a:srgbClr val="000000">
                      <a:alpha val="43000"/>
                    </a:srgbClr>
                  </a:outerShdw>
                </a:effectLst>
                <a:latin typeface="Cambria"/>
                <a:cs typeface="Cambria"/>
              </a:rPr>
              <a:t>Enfield KB, et al. Transmission of hepatitis B virus from an orthopedic surgeon with a high viral </a:t>
            </a:r>
            <a:r>
              <a:rPr lang="en-US" sz="1600" dirty="0" smtClean="0">
                <a:solidFill>
                  <a:srgbClr val="8CFF25"/>
                </a:solidFill>
                <a:effectLst>
                  <a:outerShdw blurRad="50800" dist="38100" dir="2700000" algn="tl" rotWithShape="0">
                    <a:srgbClr val="000000">
                      <a:alpha val="43000"/>
                    </a:srgbClr>
                  </a:outerShdw>
                </a:effectLst>
                <a:latin typeface="Cambria"/>
                <a:cs typeface="Cambria"/>
              </a:rPr>
              <a:t>load</a:t>
            </a:r>
            <a:r>
              <a:rPr lang="en-US" sz="1600" dirty="0">
                <a:solidFill>
                  <a:srgbClr val="8CFF25"/>
                </a:solidFill>
                <a:effectLst>
                  <a:outerShdw blurRad="50800" dist="38100" dir="2700000" algn="tl" rotWithShape="0">
                    <a:srgbClr val="000000">
                      <a:alpha val="43000"/>
                    </a:srgbClr>
                  </a:outerShdw>
                </a:effectLst>
                <a:latin typeface="Cambria"/>
                <a:cs typeface="Cambria"/>
              </a:rPr>
              <a:t>.</a:t>
            </a:r>
            <a:r>
              <a:rPr lang="en-US" sz="1600" dirty="0" smtClean="0">
                <a:solidFill>
                  <a:srgbClr val="8CFF25"/>
                </a:solidFill>
                <a:effectLst>
                  <a:outerShdw blurRad="50800" dist="38100" dir="2700000" algn="tl" rotWithShape="0">
                    <a:srgbClr val="000000">
                      <a:alpha val="43000"/>
                    </a:srgbClr>
                  </a:outerShdw>
                </a:effectLst>
                <a:latin typeface="Cambria"/>
                <a:cs typeface="Cambria"/>
              </a:rPr>
              <a:t> </a:t>
            </a:r>
            <a:r>
              <a:rPr lang="en-US" sz="1600" dirty="0" err="1">
                <a:solidFill>
                  <a:srgbClr val="8CFF25"/>
                </a:solidFill>
                <a:effectLst>
                  <a:outerShdw blurRad="50800" dist="38100" dir="2700000" algn="tl" rotWithShape="0">
                    <a:srgbClr val="000000">
                      <a:alpha val="43000"/>
                    </a:srgbClr>
                  </a:outerShdw>
                </a:effectLst>
                <a:latin typeface="Cambria"/>
                <a:cs typeface="Cambria"/>
              </a:rPr>
              <a:t>Clin</a:t>
            </a:r>
            <a:r>
              <a:rPr lang="en-US" sz="1600" dirty="0">
                <a:solidFill>
                  <a:srgbClr val="8CFF25"/>
                </a:solidFill>
                <a:effectLst>
                  <a:outerShdw blurRad="50800" dist="38100" dir="2700000" algn="tl" rotWithShape="0">
                    <a:srgbClr val="000000">
                      <a:alpha val="43000"/>
                    </a:srgbClr>
                  </a:outerShdw>
                </a:effectLst>
                <a:latin typeface="Cambria"/>
                <a:cs typeface="Cambria"/>
              </a:rPr>
              <a:t> Infect </a:t>
            </a:r>
            <a:r>
              <a:rPr lang="en-US" sz="1600" dirty="0" smtClean="0">
                <a:solidFill>
                  <a:srgbClr val="8CFF25"/>
                </a:solidFill>
                <a:effectLst>
                  <a:outerShdw blurRad="50800" dist="38100" dir="2700000" algn="tl" rotWithShape="0">
                    <a:srgbClr val="000000">
                      <a:alpha val="43000"/>
                    </a:srgbClr>
                  </a:outerShdw>
                </a:effectLst>
                <a:latin typeface="Cambria"/>
                <a:cs typeface="Cambria"/>
              </a:rPr>
              <a:t>Dis, 2012;56(2):218-24.</a:t>
            </a:r>
            <a:endParaRPr lang="en-US" sz="1400" dirty="0">
              <a:solidFill>
                <a:srgbClr val="8CFF25"/>
              </a:solidFill>
              <a:effectLst>
                <a:outerShdw blurRad="50800" dist="38100" dir="2700000" algn="tl" rotWithShape="0">
                  <a:srgbClr val="000000">
                    <a:alpha val="43000"/>
                  </a:srgbClr>
                </a:outerShdw>
              </a:effectLst>
              <a:latin typeface="Cambria"/>
              <a:cs typeface="Cambria"/>
            </a:endParaRPr>
          </a:p>
        </p:txBody>
      </p:sp>
    </p:spTree>
    <p:extLst>
      <p:ext uri="{BB962C8B-B14F-4D97-AF65-F5344CB8AC3E}">
        <p14:creationId xmlns:p14="http://schemas.microsoft.com/office/powerpoint/2010/main" val="1782544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6804"/>
                                        </p:tgtEl>
                                        <p:attrNameLst>
                                          <p:attrName>style.visibility</p:attrName>
                                        </p:attrNameLst>
                                      </p:cBhvr>
                                      <p:to>
                                        <p:strVal val="visible"/>
                                      </p:to>
                                    </p:set>
                                    <p:animEffect transition="in" filter="slide(fromLeft)">
                                      <p:cBhvr>
                                        <p:cTn id="7" dur="500"/>
                                        <p:tgtEl>
                                          <p:spTgt spid="716804"/>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16802">
                                            <p:txEl>
                                              <p:pRg st="0" end="0"/>
                                            </p:txEl>
                                          </p:spTgt>
                                        </p:tgtEl>
                                        <p:attrNameLst>
                                          <p:attrName>style.visibility</p:attrName>
                                        </p:attrNameLst>
                                      </p:cBhvr>
                                      <p:to>
                                        <p:strVal val="visible"/>
                                      </p:to>
                                    </p:set>
                                    <p:animEffect transition="in" filter="fade">
                                      <p:cBhvr>
                                        <p:cTn id="11" dur="1000"/>
                                        <p:tgtEl>
                                          <p:spTgt spid="716802">
                                            <p:txEl>
                                              <p:pRg st="0" end="0"/>
                                            </p:txEl>
                                          </p:spTgt>
                                        </p:tgtEl>
                                      </p:cBhvr>
                                    </p:animEffect>
                                    <p:anim calcmode="lin" valueType="num">
                                      <p:cBhvr>
                                        <p:cTn id="12" dur="1000" fill="hold"/>
                                        <p:tgtEl>
                                          <p:spTgt spid="71680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16802">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716802">
                                            <p:txEl>
                                              <p:pRg st="1" end="1"/>
                                            </p:txEl>
                                          </p:spTgt>
                                        </p:tgtEl>
                                        <p:attrNameLst>
                                          <p:attrName>style.visibility</p:attrName>
                                        </p:attrNameLst>
                                      </p:cBhvr>
                                      <p:to>
                                        <p:strVal val="visible"/>
                                      </p:to>
                                    </p:set>
                                    <p:animEffect transition="in" filter="fade">
                                      <p:cBhvr>
                                        <p:cTn id="17" dur="1000"/>
                                        <p:tgtEl>
                                          <p:spTgt spid="716802">
                                            <p:txEl>
                                              <p:pRg st="1" end="1"/>
                                            </p:txEl>
                                          </p:spTgt>
                                        </p:tgtEl>
                                      </p:cBhvr>
                                    </p:animEffect>
                                    <p:anim calcmode="lin" valueType="num">
                                      <p:cBhvr>
                                        <p:cTn id="18" dur="1000" fill="hold"/>
                                        <p:tgtEl>
                                          <p:spTgt spid="71680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16802">
                                            <p:txEl>
                                              <p:pRg st="1" end="1"/>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716802">
                                            <p:txEl>
                                              <p:pRg st="2" end="2"/>
                                            </p:txEl>
                                          </p:spTgt>
                                        </p:tgtEl>
                                        <p:attrNameLst>
                                          <p:attrName>style.visibility</p:attrName>
                                        </p:attrNameLst>
                                      </p:cBhvr>
                                      <p:to>
                                        <p:strVal val="visible"/>
                                      </p:to>
                                    </p:set>
                                    <p:animEffect transition="in" filter="fade">
                                      <p:cBhvr>
                                        <p:cTn id="23" dur="1000"/>
                                        <p:tgtEl>
                                          <p:spTgt spid="716802">
                                            <p:txEl>
                                              <p:pRg st="2" end="2"/>
                                            </p:txEl>
                                          </p:spTgt>
                                        </p:tgtEl>
                                      </p:cBhvr>
                                    </p:animEffect>
                                    <p:anim calcmode="lin" valueType="num">
                                      <p:cBhvr>
                                        <p:cTn id="24" dur="1000" fill="hold"/>
                                        <p:tgtEl>
                                          <p:spTgt spid="71680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1680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716802">
                                            <p:txEl>
                                              <p:pRg st="4" end="4"/>
                                            </p:txEl>
                                          </p:spTgt>
                                        </p:tgtEl>
                                        <p:attrNameLst>
                                          <p:attrName>style.visibility</p:attrName>
                                        </p:attrNameLst>
                                      </p:cBhvr>
                                      <p:to>
                                        <p:strVal val="visible"/>
                                      </p:to>
                                    </p:set>
                                    <p:animEffect transition="in" filter="fade">
                                      <p:cBhvr>
                                        <p:cTn id="29" dur="1000"/>
                                        <p:tgtEl>
                                          <p:spTgt spid="716802">
                                            <p:txEl>
                                              <p:pRg st="4" end="4"/>
                                            </p:txEl>
                                          </p:spTgt>
                                        </p:tgtEl>
                                      </p:cBhvr>
                                    </p:animEffect>
                                    <p:anim calcmode="lin" valueType="num">
                                      <p:cBhvr>
                                        <p:cTn id="30" dur="1000" fill="hold"/>
                                        <p:tgtEl>
                                          <p:spTgt spid="71680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16802">
                                            <p:txEl>
                                              <p:pRg st="4" end="4"/>
                                            </p:txEl>
                                          </p:spTgt>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2" presetClass="entr" presetSubtype="6" fill="hold" grpId="0" nodeType="afterEffect">
                                  <p:stCondLst>
                                    <p:cond delay="0"/>
                                  </p:stCondLst>
                                  <p:childTnLst>
                                    <p:set>
                                      <p:cBhvr>
                                        <p:cTn id="34" dur="1" fill="hold">
                                          <p:stCondLst>
                                            <p:cond delay="0"/>
                                          </p:stCondLst>
                                        </p:cTn>
                                        <p:tgtEl>
                                          <p:spTgt spid="716803"/>
                                        </p:tgtEl>
                                        <p:attrNameLst>
                                          <p:attrName>style.visibility</p:attrName>
                                        </p:attrNameLst>
                                      </p:cBhvr>
                                      <p:to>
                                        <p:strVal val="visible"/>
                                      </p:to>
                                    </p:set>
                                    <p:anim calcmode="lin" valueType="num">
                                      <p:cBhvr additive="base">
                                        <p:cTn id="35" dur="1000" fill="hold"/>
                                        <p:tgtEl>
                                          <p:spTgt spid="716803"/>
                                        </p:tgtEl>
                                        <p:attrNameLst>
                                          <p:attrName>ppt_x</p:attrName>
                                        </p:attrNameLst>
                                      </p:cBhvr>
                                      <p:tavLst>
                                        <p:tav tm="0">
                                          <p:val>
                                            <p:strVal val="1+#ppt_w/2"/>
                                          </p:val>
                                        </p:tav>
                                        <p:tav tm="100000">
                                          <p:val>
                                            <p:strVal val="#ppt_x"/>
                                          </p:val>
                                        </p:tav>
                                      </p:tavLst>
                                    </p:anim>
                                    <p:anim calcmode="lin" valueType="num">
                                      <p:cBhvr additive="base">
                                        <p:cTn id="36" dur="1000" fill="hold"/>
                                        <p:tgtEl>
                                          <p:spTgt spid="716803"/>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500"/>
                            </p:stCondLst>
                            <p:childTnLst>
                              <p:par>
                                <p:cTn id="38" presetID="47" presetClass="entr" presetSubtype="0"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2" grpId="0" build="p" bldLvl="2"/>
      <p:bldP spid="716803" grpId="0"/>
      <p:bldP spid="716804" grpId="0" autoUpdateAnimBg="0"/>
      <p:bldP spid="5"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ChangeArrowheads="1"/>
          </p:cNvSpPr>
          <p:nvPr/>
        </p:nvSpPr>
        <p:spPr bwMode="auto">
          <a:xfrm>
            <a:off x="152400" y="1453306"/>
            <a:ext cx="8610600" cy="1899494"/>
          </a:xfrm>
          <a:prstGeom prst="rect">
            <a:avLst/>
          </a:prstGeom>
          <a:noFill/>
          <a:ln w="9525">
            <a:noFill/>
            <a:miter lim="800000"/>
            <a:headEnd/>
            <a:tailEnd/>
          </a:ln>
          <a:effectLst/>
        </p:spPr>
        <p:txBody>
          <a:bodyPr wrap="square">
            <a:spAutoFit/>
          </a:bodyPr>
          <a:lstStyle/>
          <a:p>
            <a:pPr marL="347663" indent="-347663">
              <a:lnSpc>
                <a:spcPct val="90000"/>
              </a:lnSpc>
              <a:spcBef>
                <a:spcPct val="30000"/>
              </a:spcBef>
              <a:buFont typeface="Arial" charset="0"/>
              <a:buAutoNum type="arabicPeriod" startAt="5"/>
              <a:tabLst>
                <a:tab pos="1258888" algn="l"/>
              </a:tabLst>
            </a:pPr>
            <a:r>
              <a:rPr lang="en-US" sz="2600" i="0" dirty="0" smtClean="0">
                <a:effectLst>
                  <a:outerShdw blurRad="38100" dist="38100" dir="2700000" algn="tl">
                    <a:srgbClr val="000000"/>
                  </a:outerShdw>
                </a:effectLst>
                <a:latin typeface="Cambria"/>
              </a:rPr>
              <a:t>In </a:t>
            </a:r>
            <a:r>
              <a:rPr lang="en-US" sz="2600" i="0" dirty="0">
                <a:effectLst>
                  <a:outerShdw blurRad="38100" dist="38100" dir="2700000" algn="tl">
                    <a:srgbClr val="000000"/>
                  </a:outerShdw>
                </a:effectLst>
                <a:latin typeface="Cambria"/>
              </a:rPr>
              <a:t>four unconnected cases of acute hepatitis B infections, surgery was identified as a possible source.  UK investigators tested the surgical teams. In each case a surgeon was found to be infected with so-called </a:t>
            </a:r>
            <a:r>
              <a:rPr lang="ja-JP" altLang="en-US" sz="2600" i="0" dirty="0">
                <a:effectLst>
                  <a:outerShdw blurRad="38100" dist="38100" dir="2700000" algn="tl">
                    <a:srgbClr val="000000"/>
                  </a:outerShdw>
                </a:effectLst>
                <a:latin typeface="Cambria"/>
              </a:rPr>
              <a:t>‘</a:t>
            </a:r>
            <a:r>
              <a:rPr lang="en-US" sz="2600" i="0" dirty="0" err="1">
                <a:effectLst>
                  <a:outerShdw blurRad="38100" dist="38100" dir="2700000" algn="tl">
                    <a:srgbClr val="000000"/>
                  </a:outerShdw>
                </a:effectLst>
                <a:latin typeface="Cambria"/>
              </a:rPr>
              <a:t>precore</a:t>
            </a:r>
            <a:r>
              <a:rPr lang="en-US" sz="2600" i="0" dirty="0">
                <a:effectLst>
                  <a:outerShdw blurRad="38100" dist="38100" dir="2700000" algn="tl">
                    <a:srgbClr val="000000"/>
                  </a:outerShdw>
                </a:effectLst>
                <a:latin typeface="Cambria"/>
              </a:rPr>
              <a:t> mutants</a:t>
            </a:r>
            <a:r>
              <a:rPr lang="ja-JP" altLang="en-US" sz="2600" i="0" dirty="0">
                <a:effectLst>
                  <a:outerShdw blurRad="38100" dist="38100" dir="2700000" algn="tl">
                    <a:srgbClr val="000000"/>
                  </a:outerShdw>
                </a:effectLst>
                <a:latin typeface="Cambria"/>
              </a:rPr>
              <a:t>’</a:t>
            </a:r>
            <a:r>
              <a:rPr lang="en-US" sz="2600" i="0" dirty="0">
                <a:effectLst>
                  <a:outerShdw blurRad="38100" dist="38100" dir="2700000" algn="tl">
                    <a:srgbClr val="000000"/>
                  </a:outerShdw>
                </a:effectLst>
                <a:latin typeface="Cambria"/>
              </a:rPr>
              <a:t> that were incapable of making </a:t>
            </a:r>
            <a:r>
              <a:rPr lang="ja-JP" altLang="en-US" sz="2600" i="0" dirty="0">
                <a:effectLst>
                  <a:outerShdw blurRad="38100" dist="38100" dir="2700000" algn="tl">
                    <a:srgbClr val="000000"/>
                  </a:outerShdw>
                </a:effectLst>
                <a:latin typeface="Cambria"/>
              </a:rPr>
              <a:t>‘</a:t>
            </a:r>
            <a:r>
              <a:rPr lang="en-US" sz="2600" i="0" dirty="0">
                <a:effectLst>
                  <a:outerShdw blurRad="38100" dist="38100" dir="2700000" algn="tl">
                    <a:srgbClr val="000000"/>
                  </a:outerShdw>
                </a:effectLst>
                <a:latin typeface="Cambria"/>
              </a:rPr>
              <a:t>e</a:t>
            </a:r>
            <a:r>
              <a:rPr lang="ja-JP" altLang="en-US" sz="2600" i="0" dirty="0">
                <a:effectLst>
                  <a:outerShdw blurRad="38100" dist="38100" dir="2700000" algn="tl">
                    <a:srgbClr val="000000"/>
                  </a:outerShdw>
                </a:effectLst>
                <a:latin typeface="Cambria"/>
              </a:rPr>
              <a:t>’</a:t>
            </a:r>
            <a:r>
              <a:rPr lang="en-US" sz="2600" i="0" dirty="0">
                <a:effectLst>
                  <a:outerShdw blurRad="38100" dist="38100" dir="2700000" algn="tl">
                    <a:srgbClr val="000000"/>
                  </a:outerShdw>
                </a:effectLst>
                <a:latin typeface="Cambria"/>
              </a:rPr>
              <a:t> antigen</a:t>
            </a:r>
            <a:r>
              <a:rPr lang="en-US" sz="2600" i="0" dirty="0" smtClean="0">
                <a:effectLst>
                  <a:outerShdw blurRad="38100" dist="38100" dir="2700000" algn="tl">
                    <a:srgbClr val="000000"/>
                  </a:outerShdw>
                </a:effectLst>
                <a:latin typeface="Cambria"/>
              </a:rPr>
              <a:t>.</a:t>
            </a:r>
            <a:endParaRPr lang="en-US" sz="2600" i="0" dirty="0">
              <a:effectLst>
                <a:outerShdw blurRad="38100" dist="38100" dir="2700000" algn="tl">
                  <a:srgbClr val="000000"/>
                </a:outerShdw>
              </a:effectLst>
              <a:latin typeface="Cambria"/>
            </a:endParaRPr>
          </a:p>
        </p:txBody>
      </p:sp>
      <p:sp>
        <p:nvSpPr>
          <p:cNvPr id="718851" name="Rectangle 3"/>
          <p:cNvSpPr>
            <a:spLocks noChangeArrowheads="1"/>
          </p:cNvSpPr>
          <p:nvPr/>
        </p:nvSpPr>
        <p:spPr bwMode="auto">
          <a:xfrm>
            <a:off x="762000" y="152400"/>
            <a:ext cx="7924800" cy="1066800"/>
          </a:xfrm>
          <a:prstGeom prst="rect">
            <a:avLst/>
          </a:prstGeom>
          <a:noFill/>
          <a:ln w="9525">
            <a:noFill/>
            <a:miter lim="800000"/>
            <a:headEnd/>
            <a:tailEnd/>
          </a:ln>
        </p:spPr>
        <p:txBody>
          <a:bodyPr anchor="ctr"/>
          <a:lstStyle/>
          <a:p>
            <a:pPr algn="ctr">
              <a:lnSpc>
                <a:spcPct val="85000"/>
              </a:lnSpc>
            </a:pPr>
            <a:r>
              <a:rPr lang="en-US" sz="4800">
                <a:solidFill>
                  <a:srgbClr val="3DF9F9"/>
                </a:solidFill>
                <a:effectLst>
                  <a:outerShdw blurRad="38100" dist="38100" dir="2700000" algn="tl">
                    <a:srgbClr val="000000"/>
                  </a:outerShdw>
                </a:effectLst>
                <a:latin typeface="Cambria"/>
              </a:rPr>
              <a:t>Hepatitis B Transmission – </a:t>
            </a:r>
            <a:r>
              <a:rPr lang="en-US" sz="4400">
                <a:solidFill>
                  <a:srgbClr val="3DF9F9"/>
                </a:solidFill>
                <a:effectLst>
                  <a:outerShdw blurRad="38100" dist="38100" dir="2700000" algn="tl">
                    <a:srgbClr val="000000"/>
                  </a:outerShdw>
                </a:effectLst>
                <a:latin typeface="Cambria"/>
              </a:rPr>
              <a:t>Provider-to-Patient</a:t>
            </a:r>
          </a:p>
        </p:txBody>
      </p:sp>
      <p:grpSp>
        <p:nvGrpSpPr>
          <p:cNvPr id="5" name="Group 4"/>
          <p:cNvGrpSpPr/>
          <p:nvPr/>
        </p:nvGrpSpPr>
        <p:grpSpPr>
          <a:xfrm>
            <a:off x="838200" y="4038600"/>
            <a:ext cx="7467600" cy="2720359"/>
            <a:chOff x="1143000" y="3455868"/>
            <a:chExt cx="7239000" cy="2720359"/>
          </a:xfrm>
        </p:grpSpPr>
        <p:grpSp>
          <p:nvGrpSpPr>
            <p:cNvPr id="4" name="Group 3"/>
            <p:cNvGrpSpPr/>
            <p:nvPr/>
          </p:nvGrpSpPr>
          <p:grpSpPr>
            <a:xfrm>
              <a:off x="1143000" y="3455868"/>
              <a:ext cx="7239000" cy="2188899"/>
              <a:chOff x="914400" y="3276600"/>
              <a:chExt cx="7620000" cy="2304104"/>
            </a:xfrm>
          </p:grpSpPr>
          <p:pic>
            <p:nvPicPr>
              <p:cNvPr id="2" name="Picture 1" descr="Screen Shot 2014-12-01 at 12.1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276600"/>
                <a:ext cx="7620000" cy="1460500"/>
              </a:xfrm>
              <a:prstGeom prst="rect">
                <a:avLst/>
              </a:prstGeom>
            </p:spPr>
          </p:pic>
          <p:pic>
            <p:nvPicPr>
              <p:cNvPr id="3" name="Picture 2" descr="Screen Shot 2014-12-01 at 12.19.03 PM.png"/>
              <p:cNvPicPr>
                <a:picLocks noChangeAspect="1"/>
              </p:cNvPicPr>
              <p:nvPr/>
            </p:nvPicPr>
            <p:blipFill rotWithShape="1">
              <a:blip r:embed="rId4">
                <a:extLst>
                  <a:ext uri="{28A0092B-C50C-407E-A947-70E740481C1C}">
                    <a14:useLocalDpi xmlns:a14="http://schemas.microsoft.com/office/drawing/2010/main" val="0"/>
                  </a:ext>
                </a:extLst>
              </a:blip>
              <a:srcRect b="58959"/>
              <a:stretch/>
            </p:blipFill>
            <p:spPr>
              <a:xfrm>
                <a:off x="914400" y="4688823"/>
                <a:ext cx="7620000" cy="891881"/>
              </a:xfrm>
              <a:prstGeom prst="rect">
                <a:avLst/>
              </a:prstGeom>
            </p:spPr>
          </p:pic>
        </p:grpSp>
        <p:pic>
          <p:nvPicPr>
            <p:cNvPr id="7" name="Picture 6" descr="Screen Shot 2014-12-01 at 12.19.03 PM.png"/>
            <p:cNvPicPr>
              <a:picLocks noChangeAspect="1"/>
            </p:cNvPicPr>
            <p:nvPr/>
          </p:nvPicPr>
          <p:blipFill rotWithShape="1">
            <a:blip r:embed="rId4">
              <a:extLst>
                <a:ext uri="{28A0092B-C50C-407E-A947-70E740481C1C}">
                  <a14:useLocalDpi xmlns:a14="http://schemas.microsoft.com/office/drawing/2010/main" val="0"/>
                </a:ext>
              </a:extLst>
            </a:blip>
            <a:srcRect t="58387" b="11891"/>
            <a:stretch/>
          </p:blipFill>
          <p:spPr>
            <a:xfrm>
              <a:off x="1143000" y="5562600"/>
              <a:ext cx="7239000" cy="613627"/>
            </a:xfrm>
            <a:prstGeom prst="rect">
              <a:avLst/>
            </a:prstGeom>
          </p:spPr>
        </p:pic>
      </p:grpSp>
      <p:sp>
        <p:nvSpPr>
          <p:cNvPr id="6" name="TextBox 5"/>
          <p:cNvSpPr txBox="1"/>
          <p:nvPr/>
        </p:nvSpPr>
        <p:spPr>
          <a:xfrm>
            <a:off x="1529429" y="3516868"/>
            <a:ext cx="7690771" cy="369332"/>
          </a:xfrm>
          <a:prstGeom prst="rect">
            <a:avLst/>
          </a:prstGeom>
          <a:noFill/>
        </p:spPr>
        <p:txBody>
          <a:bodyPr wrap="none" rtlCol="0">
            <a:spAutoFit/>
          </a:bodyPr>
          <a:lstStyle/>
          <a:p>
            <a:r>
              <a:rPr lang="en-US" sz="1800" dirty="0">
                <a:solidFill>
                  <a:srgbClr val="13F909"/>
                </a:solidFill>
                <a:effectLst>
                  <a:outerShdw blurRad="38100" dist="38100" dir="2700000" algn="tl">
                    <a:srgbClr val="000000"/>
                  </a:outerShdw>
                </a:effectLst>
                <a:latin typeface="Cambria"/>
              </a:rPr>
              <a:t>The Incident Investigation Teams and Others</a:t>
            </a:r>
            <a:r>
              <a:rPr lang="en-US" sz="1800" i="0" dirty="0">
                <a:solidFill>
                  <a:srgbClr val="13F909"/>
                </a:solidFill>
                <a:effectLst>
                  <a:outerShdw blurRad="38100" dist="38100" dir="2700000" algn="tl">
                    <a:srgbClr val="000000"/>
                  </a:outerShdw>
                </a:effectLst>
                <a:latin typeface="Cambria"/>
              </a:rPr>
              <a:t> </a:t>
            </a:r>
            <a:r>
              <a:rPr lang="en-US" sz="1800" dirty="0">
                <a:solidFill>
                  <a:srgbClr val="13F909"/>
                </a:solidFill>
                <a:effectLst>
                  <a:outerShdw blurRad="38100" dist="38100" dir="2700000" algn="tl">
                    <a:srgbClr val="000000"/>
                  </a:outerShdw>
                </a:effectLst>
                <a:latin typeface="Cambria"/>
              </a:rPr>
              <a:t>N </a:t>
            </a:r>
            <a:r>
              <a:rPr lang="en-US" sz="1800" dirty="0" err="1">
                <a:solidFill>
                  <a:srgbClr val="13F909"/>
                </a:solidFill>
                <a:effectLst>
                  <a:outerShdw blurRad="38100" dist="38100" dir="2700000" algn="tl">
                    <a:srgbClr val="000000"/>
                  </a:outerShdw>
                </a:effectLst>
                <a:latin typeface="Cambria"/>
              </a:rPr>
              <a:t>Engl</a:t>
            </a:r>
            <a:r>
              <a:rPr lang="en-US" sz="1800" dirty="0">
                <a:solidFill>
                  <a:srgbClr val="13F909"/>
                </a:solidFill>
                <a:effectLst>
                  <a:outerShdw blurRad="38100" dist="38100" dir="2700000" algn="tl">
                    <a:srgbClr val="000000"/>
                  </a:outerShdw>
                </a:effectLst>
                <a:latin typeface="Cambria"/>
              </a:rPr>
              <a:t> J Med. 1997;336:178-</a:t>
            </a:r>
            <a:r>
              <a:rPr lang="en-US" sz="1800" dirty="0" smtClean="0">
                <a:solidFill>
                  <a:srgbClr val="13F909"/>
                </a:solidFill>
                <a:effectLst>
                  <a:outerShdw blurRad="38100" dist="38100" dir="2700000" algn="tl">
                    <a:srgbClr val="000000"/>
                  </a:outerShdw>
                </a:effectLst>
                <a:latin typeface="Cambria"/>
              </a:rPr>
              <a:t>184</a:t>
            </a:r>
            <a:endParaRPr lang="en-US" sz="1600" dirty="0">
              <a:solidFill>
                <a:srgbClr val="13F909"/>
              </a:solidFill>
              <a:effectLst>
                <a:outerShdw blurRad="38100" dist="38100" dir="2700000" algn="tl">
                  <a:srgbClr val="000000"/>
                </a:outerShdw>
              </a:effectLst>
              <a:latin typeface="Cambria"/>
            </a:endParaRPr>
          </a:p>
        </p:txBody>
      </p:sp>
    </p:spTree>
    <p:extLst>
      <p:ext uri="{BB962C8B-B14F-4D97-AF65-F5344CB8AC3E}">
        <p14:creationId xmlns:p14="http://schemas.microsoft.com/office/powerpoint/2010/main" val="2420120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8851"/>
                                        </p:tgtEl>
                                        <p:attrNameLst>
                                          <p:attrName>style.visibility</p:attrName>
                                        </p:attrNameLst>
                                      </p:cBhvr>
                                      <p:to>
                                        <p:strVal val="visible"/>
                                      </p:to>
                                    </p:set>
                                    <p:animEffect transition="in" filter="slide(fromLeft)">
                                      <p:cBhvr>
                                        <p:cTn id="7" dur="500"/>
                                        <p:tgtEl>
                                          <p:spTgt spid="71885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18850">
                                            <p:txEl>
                                              <p:pRg st="0" end="0"/>
                                            </p:txEl>
                                          </p:spTgt>
                                        </p:tgtEl>
                                        <p:attrNameLst>
                                          <p:attrName>style.visibility</p:attrName>
                                        </p:attrNameLst>
                                      </p:cBhvr>
                                      <p:to>
                                        <p:strVal val="visible"/>
                                      </p:to>
                                    </p:set>
                                    <p:animEffect transition="in" filter="fade">
                                      <p:cBhvr>
                                        <p:cTn id="11" dur="1000"/>
                                        <p:tgtEl>
                                          <p:spTgt spid="718850">
                                            <p:txEl>
                                              <p:pRg st="0" end="0"/>
                                            </p:txEl>
                                          </p:spTgt>
                                        </p:tgtEl>
                                      </p:cBhvr>
                                    </p:animEffect>
                                    <p:anim calcmode="lin" valueType="num">
                                      <p:cBhvr>
                                        <p:cTn id="12" dur="1000" fill="hold"/>
                                        <p:tgtEl>
                                          <p:spTgt spid="71885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1885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0" grpId="0" build="p"/>
      <p:bldP spid="718851" grpId="0" autoUpdateAnimBg="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ChangeArrowheads="1"/>
          </p:cNvSpPr>
          <p:nvPr/>
        </p:nvSpPr>
        <p:spPr bwMode="auto">
          <a:xfrm>
            <a:off x="381000" y="2062234"/>
            <a:ext cx="8382000" cy="2966966"/>
          </a:xfrm>
          <a:prstGeom prst="rect">
            <a:avLst/>
          </a:prstGeom>
          <a:noFill/>
          <a:ln w="9525">
            <a:noFill/>
            <a:miter lim="800000"/>
            <a:headEnd/>
            <a:tailEnd/>
          </a:ln>
          <a:effectLst/>
        </p:spPr>
        <p:txBody>
          <a:bodyPr>
            <a:spAutoFit/>
          </a:bodyPr>
          <a:lstStyle/>
          <a:p>
            <a:pPr marL="514350" indent="-514350">
              <a:lnSpc>
                <a:spcPct val="90000"/>
              </a:lnSpc>
              <a:spcBef>
                <a:spcPct val="30000"/>
              </a:spcBef>
              <a:buFont typeface="Arial" charset="0"/>
              <a:buAutoNum type="arabicPeriod" startAt="6"/>
              <a:tabLst>
                <a:tab pos="1258888" algn="l"/>
              </a:tabLst>
            </a:pPr>
            <a:r>
              <a:rPr lang="en-US" sz="2600" i="0" dirty="0" smtClean="0">
                <a:effectLst>
                  <a:outerShdw blurRad="38100" dist="38100" dir="2700000" algn="tl">
                    <a:srgbClr val="000000"/>
                  </a:outerShdw>
                </a:effectLst>
                <a:latin typeface="Cambria"/>
                <a:cs typeface="Cambria"/>
              </a:rPr>
              <a:t>Because </a:t>
            </a:r>
            <a:r>
              <a:rPr lang="en-US" sz="2600" i="0" dirty="0">
                <a:effectLst>
                  <a:outerShdw blurRad="38100" dist="38100" dir="2700000" algn="tl">
                    <a:srgbClr val="000000"/>
                  </a:outerShdw>
                </a:effectLst>
                <a:latin typeface="Cambria"/>
                <a:cs typeface="Cambria"/>
              </a:rPr>
              <a:t>of several published instances of </a:t>
            </a:r>
            <a:r>
              <a:rPr lang="en-US" sz="2600" i="0" dirty="0" err="1">
                <a:effectLst>
                  <a:outerShdw blurRad="38100" dist="38100" dir="2700000" algn="tl">
                    <a:srgbClr val="000000"/>
                  </a:outerShdw>
                </a:effectLst>
                <a:latin typeface="Cambria"/>
                <a:cs typeface="Cambria"/>
              </a:rPr>
              <a:t>HBeAg</a:t>
            </a:r>
            <a:r>
              <a:rPr lang="en-US" sz="2600" i="0" dirty="0">
                <a:effectLst>
                  <a:outerShdw blurRad="38100" dist="38100" dir="2700000" algn="tl">
                    <a:srgbClr val="000000"/>
                  </a:outerShdw>
                </a:effectLst>
                <a:latin typeface="Cambria"/>
                <a:cs typeface="Cambria"/>
              </a:rPr>
              <a:t>-negative surgeons transmitting hepatitis B infection, some experts </a:t>
            </a:r>
            <a:r>
              <a:rPr lang="en-US" sz="2600" i="0" dirty="0" smtClean="0">
                <a:effectLst>
                  <a:outerShdw blurRad="38100" dist="38100" dir="2700000" algn="tl">
                    <a:srgbClr val="000000"/>
                  </a:outerShdw>
                </a:effectLst>
                <a:latin typeface="Cambria"/>
                <a:cs typeface="Cambria"/>
              </a:rPr>
              <a:t>proposed </a:t>
            </a:r>
            <a:r>
              <a:rPr lang="en-US" sz="2600" i="0" dirty="0">
                <a:effectLst>
                  <a:outerShdw blurRad="38100" dist="38100" dir="2700000" algn="tl">
                    <a:srgbClr val="000000"/>
                  </a:outerShdw>
                </a:effectLst>
                <a:latin typeface="Cambria"/>
                <a:cs typeface="Cambria"/>
              </a:rPr>
              <a:t>HBV DNA quantitation </a:t>
            </a:r>
            <a:r>
              <a:rPr lang="en-US" sz="2600" i="0" dirty="0" smtClean="0">
                <a:effectLst>
                  <a:outerShdw blurRad="38100" dist="38100" dir="2700000" algn="tl">
                    <a:srgbClr val="000000"/>
                  </a:outerShdw>
                </a:effectLst>
                <a:latin typeface="Cambria"/>
                <a:cs typeface="Cambria"/>
              </a:rPr>
              <a:t>as a more precise measure of infectivity</a:t>
            </a:r>
            <a:r>
              <a:rPr lang="en-US" sz="2600" i="0" dirty="0">
                <a:effectLst>
                  <a:outerShdw blurRad="38100" dist="38100" dir="2700000" algn="tl">
                    <a:srgbClr val="000000"/>
                  </a:outerShdw>
                </a:effectLst>
                <a:latin typeface="Cambria"/>
                <a:cs typeface="Cambria"/>
              </a:rPr>
              <a:t>, as well as to provide a basis for deciding whether they should be allowed to perform exposure-prone procedures</a:t>
            </a:r>
            <a:r>
              <a:rPr lang="en-US" sz="2400" i="0" dirty="0">
                <a:effectLst>
                  <a:outerShdw blurRad="38100" dist="38100" dir="2700000" algn="tl">
                    <a:srgbClr val="000000"/>
                  </a:outerShdw>
                </a:effectLst>
                <a:latin typeface="Cambria"/>
                <a:cs typeface="Cambria"/>
              </a:rPr>
              <a:t>. </a:t>
            </a:r>
            <a:endParaRPr lang="en-US" sz="2400" i="0" dirty="0" smtClean="0">
              <a:effectLst>
                <a:outerShdw blurRad="38100" dist="38100" dir="2700000" algn="tl">
                  <a:srgbClr val="000000"/>
                </a:outerShdw>
              </a:effectLst>
              <a:latin typeface="Cambria"/>
              <a:cs typeface="Cambria"/>
            </a:endParaRPr>
          </a:p>
          <a:p>
            <a:pPr marL="457200" indent="-457200">
              <a:lnSpc>
                <a:spcPct val="90000"/>
              </a:lnSpc>
              <a:spcBef>
                <a:spcPct val="30000"/>
              </a:spcBef>
              <a:buFont typeface="Arial" charset="0"/>
              <a:buAutoNum type="arabicPeriod" startAt="6"/>
              <a:tabLst>
                <a:tab pos="1258888" algn="l"/>
              </a:tabLst>
            </a:pPr>
            <a:endParaRPr lang="en-US" sz="1200" i="0" dirty="0">
              <a:effectLst>
                <a:outerShdw blurRad="38100" dist="38100" dir="2700000" algn="tl">
                  <a:srgbClr val="000000"/>
                </a:outerShdw>
              </a:effectLst>
              <a:latin typeface="Cambria"/>
              <a:cs typeface="Cambria"/>
            </a:endParaRPr>
          </a:p>
          <a:p>
            <a:pPr marL="457200" indent="-457200">
              <a:buFont typeface="Arial" charset="0"/>
              <a:buNone/>
              <a:tabLst>
                <a:tab pos="1258888" algn="l"/>
              </a:tabLst>
            </a:pPr>
            <a:r>
              <a:rPr lang="en-US" sz="1400" dirty="0">
                <a:effectLst>
                  <a:outerShdw blurRad="38100" dist="38100" dir="2700000" algn="tl">
                    <a:srgbClr val="000000"/>
                  </a:outerShdw>
                </a:effectLst>
                <a:latin typeface="Cambria"/>
                <a:cs typeface="Cambria"/>
              </a:rPr>
              <a:t>		</a:t>
            </a:r>
            <a:r>
              <a:rPr lang="en-US" sz="1600" dirty="0">
                <a:solidFill>
                  <a:srgbClr val="13F909"/>
                </a:solidFill>
                <a:effectLst>
                  <a:outerShdw blurRad="38100" dist="38100" dir="2700000" algn="tl">
                    <a:srgbClr val="000000"/>
                  </a:outerShdw>
                </a:effectLst>
                <a:latin typeface="Cambria"/>
                <a:cs typeface="Cambria"/>
              </a:rPr>
              <a:t>Poole C. Lancet. 1997;350:218.</a:t>
            </a:r>
          </a:p>
          <a:p>
            <a:pPr marL="457200" indent="-457200">
              <a:buFont typeface="Arial" charset="0"/>
              <a:buNone/>
              <a:tabLst>
                <a:tab pos="1258888" algn="l"/>
              </a:tabLst>
            </a:pPr>
            <a:r>
              <a:rPr lang="en-US" sz="1600" dirty="0">
                <a:solidFill>
                  <a:srgbClr val="13F909"/>
                </a:solidFill>
                <a:effectLst>
                  <a:outerShdw blurRad="38100" dist="38100" dir="2700000" algn="tl">
                    <a:srgbClr val="000000"/>
                  </a:outerShdw>
                </a:effectLst>
                <a:latin typeface="Cambria"/>
                <a:cs typeface="Cambria"/>
              </a:rPr>
              <a:t>		</a:t>
            </a:r>
            <a:r>
              <a:rPr lang="en-US" sz="1600" dirty="0" err="1">
                <a:solidFill>
                  <a:srgbClr val="13F909"/>
                </a:solidFill>
                <a:effectLst>
                  <a:outerShdw blurRad="38100" dist="38100" dir="2700000" algn="tl">
                    <a:srgbClr val="000000"/>
                  </a:outerShdw>
                </a:effectLst>
                <a:latin typeface="Cambria"/>
                <a:cs typeface="Cambria"/>
              </a:rPr>
              <a:t>Noone</a:t>
            </a:r>
            <a:r>
              <a:rPr lang="en-US" sz="1600" dirty="0">
                <a:solidFill>
                  <a:srgbClr val="13F909"/>
                </a:solidFill>
                <a:effectLst>
                  <a:outerShdw blurRad="38100" dist="38100" dir="2700000" algn="tl">
                    <a:srgbClr val="000000"/>
                  </a:outerShdw>
                </a:effectLst>
                <a:latin typeface="Cambria"/>
                <a:cs typeface="Cambria"/>
              </a:rPr>
              <a:t> P, Symington I, Carman W. Lancet. 1997;350:219.</a:t>
            </a:r>
          </a:p>
        </p:txBody>
      </p:sp>
      <p:sp>
        <p:nvSpPr>
          <p:cNvPr id="718851" name="Rectangle 3"/>
          <p:cNvSpPr>
            <a:spLocks noChangeArrowheads="1"/>
          </p:cNvSpPr>
          <p:nvPr/>
        </p:nvSpPr>
        <p:spPr bwMode="auto">
          <a:xfrm>
            <a:off x="762000" y="152400"/>
            <a:ext cx="7924800" cy="1066800"/>
          </a:xfrm>
          <a:prstGeom prst="rect">
            <a:avLst/>
          </a:prstGeom>
          <a:noFill/>
          <a:ln w="9525">
            <a:noFill/>
            <a:miter lim="800000"/>
            <a:headEnd/>
            <a:tailEnd/>
          </a:ln>
        </p:spPr>
        <p:txBody>
          <a:bodyPr anchor="ctr"/>
          <a:lstStyle/>
          <a:p>
            <a:pPr algn="ctr">
              <a:lnSpc>
                <a:spcPct val="85000"/>
              </a:lnSpc>
            </a:pPr>
            <a:r>
              <a:rPr lang="en-US" sz="4800">
                <a:solidFill>
                  <a:srgbClr val="3DF9F9"/>
                </a:solidFill>
                <a:effectLst>
                  <a:outerShdw blurRad="38100" dist="38100" dir="2700000" algn="tl">
                    <a:srgbClr val="000000"/>
                  </a:outerShdw>
                </a:effectLst>
                <a:latin typeface="Cambria"/>
                <a:cs typeface="Cambria"/>
              </a:rPr>
              <a:t>Hepatitis B Transmission – </a:t>
            </a:r>
            <a:r>
              <a:rPr lang="en-US" sz="4400">
                <a:solidFill>
                  <a:srgbClr val="3DF9F9"/>
                </a:solidFill>
                <a:effectLst>
                  <a:outerShdw blurRad="38100" dist="38100" dir="2700000" algn="tl">
                    <a:srgbClr val="000000"/>
                  </a:outerShdw>
                </a:effectLst>
                <a:latin typeface="Cambria"/>
                <a:cs typeface="Cambria"/>
              </a:rPr>
              <a:t>Provider-to-Patient</a:t>
            </a:r>
          </a:p>
        </p:txBody>
      </p:sp>
    </p:spTree>
    <p:extLst>
      <p:ext uri="{BB962C8B-B14F-4D97-AF65-F5344CB8AC3E}">
        <p14:creationId xmlns:p14="http://schemas.microsoft.com/office/powerpoint/2010/main" val="29518224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18851"/>
                                        </p:tgtEl>
                                        <p:attrNameLst>
                                          <p:attrName>style.visibility</p:attrName>
                                        </p:attrNameLst>
                                      </p:cBhvr>
                                      <p:to>
                                        <p:strVal val="visible"/>
                                      </p:to>
                                    </p:set>
                                    <p:animEffect transition="in" filter="slide(fromLeft)">
                                      <p:cBhvr>
                                        <p:cTn id="7" dur="500"/>
                                        <p:tgtEl>
                                          <p:spTgt spid="718851"/>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18850">
                                            <p:txEl>
                                              <p:pRg st="0" end="0"/>
                                            </p:txEl>
                                          </p:spTgt>
                                        </p:tgtEl>
                                        <p:attrNameLst>
                                          <p:attrName>style.visibility</p:attrName>
                                        </p:attrNameLst>
                                      </p:cBhvr>
                                      <p:to>
                                        <p:strVal val="visible"/>
                                      </p:to>
                                    </p:set>
                                    <p:animEffect transition="in" filter="fade">
                                      <p:cBhvr>
                                        <p:cTn id="11" dur="1000"/>
                                        <p:tgtEl>
                                          <p:spTgt spid="718850">
                                            <p:txEl>
                                              <p:pRg st="0" end="0"/>
                                            </p:txEl>
                                          </p:spTgt>
                                        </p:tgtEl>
                                      </p:cBhvr>
                                    </p:animEffect>
                                    <p:anim calcmode="lin" valueType="num">
                                      <p:cBhvr>
                                        <p:cTn id="12" dur="1000" fill="hold"/>
                                        <p:tgtEl>
                                          <p:spTgt spid="718850">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18850">
                                            <p:txEl>
                                              <p:pRg st="0" end="0"/>
                                            </p:txEl>
                                          </p:spTgt>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718850">
                                            <p:txEl>
                                              <p:pRg st="2" end="2"/>
                                            </p:txEl>
                                          </p:spTgt>
                                        </p:tgtEl>
                                        <p:attrNameLst>
                                          <p:attrName>style.visibility</p:attrName>
                                        </p:attrNameLst>
                                      </p:cBhvr>
                                      <p:to>
                                        <p:strVal val="visible"/>
                                      </p:to>
                                    </p:set>
                                    <p:animEffect transition="in" filter="fade">
                                      <p:cBhvr>
                                        <p:cTn id="17" dur="1000"/>
                                        <p:tgtEl>
                                          <p:spTgt spid="718850">
                                            <p:txEl>
                                              <p:pRg st="2" end="2"/>
                                            </p:txEl>
                                          </p:spTgt>
                                        </p:tgtEl>
                                      </p:cBhvr>
                                    </p:animEffect>
                                    <p:anim calcmode="lin" valueType="num">
                                      <p:cBhvr>
                                        <p:cTn id="18" dur="1000" fill="hold"/>
                                        <p:tgtEl>
                                          <p:spTgt spid="71885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8850">
                                            <p:txEl>
                                              <p:pRg st="2" end="2"/>
                                            </p:txEl>
                                          </p:spTgt>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718850">
                                            <p:txEl>
                                              <p:pRg st="3" end="3"/>
                                            </p:txEl>
                                          </p:spTgt>
                                        </p:tgtEl>
                                        <p:attrNameLst>
                                          <p:attrName>style.visibility</p:attrName>
                                        </p:attrNameLst>
                                      </p:cBhvr>
                                      <p:to>
                                        <p:strVal val="visible"/>
                                      </p:to>
                                    </p:set>
                                    <p:animEffect transition="in" filter="fade">
                                      <p:cBhvr>
                                        <p:cTn id="23" dur="1000"/>
                                        <p:tgtEl>
                                          <p:spTgt spid="718850">
                                            <p:txEl>
                                              <p:pRg st="3" end="3"/>
                                            </p:txEl>
                                          </p:spTgt>
                                        </p:tgtEl>
                                      </p:cBhvr>
                                    </p:animEffect>
                                    <p:anim calcmode="lin" valueType="num">
                                      <p:cBhvr>
                                        <p:cTn id="24" dur="1000" fill="hold"/>
                                        <p:tgtEl>
                                          <p:spTgt spid="718850">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7188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0" grpId="0" build="p"/>
      <p:bldP spid="71885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ChangeArrowheads="1"/>
          </p:cNvSpPr>
          <p:nvPr/>
        </p:nvSpPr>
        <p:spPr bwMode="auto">
          <a:xfrm>
            <a:off x="342900" y="1524000"/>
            <a:ext cx="8572500" cy="5002396"/>
          </a:xfrm>
          <a:prstGeom prst="rect">
            <a:avLst/>
          </a:prstGeom>
          <a:noFill/>
          <a:ln w="9525">
            <a:noFill/>
            <a:miter lim="800000"/>
            <a:headEnd/>
            <a:tailEnd/>
          </a:ln>
          <a:effectLst/>
        </p:spPr>
        <p:txBody>
          <a:bodyPr>
            <a:spAutoFit/>
          </a:bodyPr>
          <a:lstStyle/>
          <a:p>
            <a:pPr marL="457200" indent="-457200">
              <a:lnSpc>
                <a:spcPct val="90000"/>
              </a:lnSpc>
              <a:spcBef>
                <a:spcPts val="0"/>
              </a:spcBef>
              <a:spcAft>
                <a:spcPts val="1800"/>
              </a:spcAft>
              <a:buFont typeface="Arial" charset="0"/>
              <a:buAutoNum type="arabicPeriod"/>
            </a:pPr>
            <a:r>
              <a:rPr lang="en-US" sz="2800" i="0" dirty="0">
                <a:effectLst>
                  <a:outerShdw blurRad="38100" dist="38100" dir="2700000" algn="tl">
                    <a:srgbClr val="000000"/>
                  </a:outerShdw>
                </a:effectLst>
                <a:latin typeface="Cambria"/>
                <a:cs typeface="Cambria"/>
              </a:rPr>
              <a:t>Provider-to-patient transmission of hepatitis C has been rarely reported in the US; five documented reports in the literature since testing for this virus became widely available in 1990.</a:t>
            </a:r>
          </a:p>
          <a:p>
            <a:pPr marL="457200" indent="-457200">
              <a:lnSpc>
                <a:spcPct val="90000"/>
              </a:lnSpc>
              <a:spcBef>
                <a:spcPts val="0"/>
              </a:spcBef>
              <a:spcAft>
                <a:spcPts val="1800"/>
              </a:spcAft>
              <a:buFont typeface="Arial" charset="0"/>
              <a:buAutoNum type="arabicPeriod"/>
            </a:pPr>
            <a:r>
              <a:rPr lang="en-US" sz="2800" i="0" dirty="0">
                <a:effectLst>
                  <a:outerShdw blurRad="38100" dist="38100" dir="2700000" algn="tl">
                    <a:srgbClr val="000000"/>
                  </a:outerShdw>
                </a:effectLst>
                <a:latin typeface="Cambria"/>
                <a:cs typeface="Cambria"/>
              </a:rPr>
              <a:t>Conversely, in Europe, and particularly in the UK, transmission has been detected with a higher frequency.</a:t>
            </a:r>
          </a:p>
          <a:p>
            <a:pPr marL="800100" lvl="1" indent="-285750">
              <a:lnSpc>
                <a:spcPct val="90000"/>
              </a:lnSpc>
              <a:spcBef>
                <a:spcPts val="0"/>
              </a:spcBef>
              <a:spcAft>
                <a:spcPts val="1800"/>
              </a:spcAft>
              <a:buClr>
                <a:srgbClr val="F90B17"/>
              </a:buClr>
              <a:buFont typeface="Times" charset="0"/>
              <a:buChar char="•"/>
            </a:pPr>
            <a:r>
              <a:rPr lang="en-US" sz="2600" i="0" dirty="0">
                <a:effectLst>
                  <a:outerShdw blurRad="38100" dist="38100" dir="2700000" algn="tl">
                    <a:srgbClr val="000000"/>
                  </a:outerShdw>
                </a:effectLst>
                <a:latin typeface="Cambria"/>
                <a:cs typeface="Cambria"/>
              </a:rPr>
              <a:t>Ten separate instances; </a:t>
            </a:r>
            <a:r>
              <a:rPr lang="en-US" sz="2600" i="0" dirty="0" smtClean="0">
                <a:effectLst>
                  <a:outerShdw blurRad="38100" dist="38100" dir="2700000" algn="tl">
                    <a:srgbClr val="000000"/>
                  </a:outerShdw>
                </a:effectLst>
                <a:latin typeface="Cambria"/>
                <a:cs typeface="Cambria"/>
              </a:rPr>
              <a:t>more than 350 cases </a:t>
            </a:r>
            <a:r>
              <a:rPr lang="en-US" sz="2600" i="0" dirty="0">
                <a:effectLst>
                  <a:outerShdw blurRad="38100" dist="38100" dir="2700000" algn="tl">
                    <a:srgbClr val="000000"/>
                  </a:outerShdw>
                </a:effectLst>
                <a:latin typeface="Cambria"/>
                <a:cs typeface="Cambria"/>
              </a:rPr>
              <a:t>of HCV infection in </a:t>
            </a:r>
            <a:r>
              <a:rPr lang="en-US" sz="2600" i="0" dirty="0" smtClean="0">
                <a:effectLst>
                  <a:outerShdw blurRad="38100" dist="38100" dir="2700000" algn="tl">
                    <a:srgbClr val="000000"/>
                  </a:outerShdw>
                </a:effectLst>
                <a:latin typeface="Cambria"/>
                <a:cs typeface="Cambria"/>
              </a:rPr>
              <a:t>patients.</a:t>
            </a:r>
            <a:endParaRPr lang="en-US" sz="2600" i="0" dirty="0">
              <a:effectLst>
                <a:outerShdw blurRad="38100" dist="38100" dir="2700000" algn="tl">
                  <a:srgbClr val="000000"/>
                </a:outerShdw>
              </a:effectLst>
              <a:latin typeface="Cambria"/>
              <a:cs typeface="Cambria"/>
            </a:endParaRPr>
          </a:p>
          <a:p>
            <a:pPr marL="457200" indent="-457200">
              <a:lnSpc>
                <a:spcPct val="90000"/>
              </a:lnSpc>
              <a:spcBef>
                <a:spcPts val="0"/>
              </a:spcBef>
              <a:spcAft>
                <a:spcPts val="1800"/>
              </a:spcAft>
              <a:buClr>
                <a:srgbClr val="F90B17"/>
              </a:buClr>
              <a:buFont typeface="Times" charset="0"/>
              <a:buNone/>
            </a:pPr>
            <a:r>
              <a:rPr lang="en-US" sz="2800" i="0" dirty="0">
                <a:effectLst>
                  <a:outerShdw blurRad="38100" dist="38100" dir="2700000" algn="tl">
                    <a:srgbClr val="000000"/>
                  </a:outerShdw>
                </a:effectLst>
                <a:latin typeface="Cambria"/>
                <a:cs typeface="Cambria"/>
              </a:rPr>
              <a:t>3.	Healthcare provider intravenous substance use has been a common feature of several clusters. </a:t>
            </a:r>
          </a:p>
        </p:txBody>
      </p:sp>
      <p:sp>
        <p:nvSpPr>
          <p:cNvPr id="720899" name="Rectangle 3"/>
          <p:cNvSpPr>
            <a:spLocks noChangeArrowheads="1"/>
          </p:cNvSpPr>
          <p:nvPr/>
        </p:nvSpPr>
        <p:spPr bwMode="auto">
          <a:xfrm>
            <a:off x="762000" y="228600"/>
            <a:ext cx="7924800" cy="1066800"/>
          </a:xfrm>
          <a:prstGeom prst="rect">
            <a:avLst/>
          </a:prstGeom>
          <a:noFill/>
          <a:ln w="9525">
            <a:noFill/>
            <a:miter lim="800000"/>
            <a:headEnd/>
            <a:tailEnd/>
          </a:ln>
        </p:spPr>
        <p:txBody>
          <a:bodyPr anchor="ctr"/>
          <a:lstStyle/>
          <a:p>
            <a:pPr algn="ctr">
              <a:lnSpc>
                <a:spcPct val="85000"/>
              </a:lnSpc>
            </a:pPr>
            <a:r>
              <a:rPr lang="en-US" sz="4800" dirty="0">
                <a:solidFill>
                  <a:srgbClr val="3DF9F9"/>
                </a:solidFill>
                <a:effectLst>
                  <a:outerShdw blurRad="38100" dist="38100" dir="2700000" algn="tl">
                    <a:srgbClr val="000000"/>
                  </a:outerShdw>
                </a:effectLst>
                <a:latin typeface="Cambria"/>
                <a:cs typeface="Cambria"/>
              </a:rPr>
              <a:t>Hepatitis C Transmission – </a:t>
            </a:r>
            <a:r>
              <a:rPr lang="en-US" sz="4400" dirty="0">
                <a:solidFill>
                  <a:srgbClr val="3DF9F9"/>
                </a:solidFill>
                <a:effectLst>
                  <a:outerShdw blurRad="38100" dist="38100" dir="2700000" algn="tl">
                    <a:srgbClr val="000000"/>
                  </a:outerShdw>
                </a:effectLst>
                <a:latin typeface="Cambria"/>
                <a:cs typeface="Cambria"/>
              </a:rPr>
              <a:t>Provider-to-Patient</a:t>
            </a:r>
          </a:p>
        </p:txBody>
      </p:sp>
    </p:spTree>
    <p:extLst>
      <p:ext uri="{BB962C8B-B14F-4D97-AF65-F5344CB8AC3E}">
        <p14:creationId xmlns:p14="http://schemas.microsoft.com/office/powerpoint/2010/main" val="2809134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20899"/>
                                        </p:tgtEl>
                                        <p:attrNameLst>
                                          <p:attrName>style.visibility</p:attrName>
                                        </p:attrNameLst>
                                      </p:cBhvr>
                                      <p:to>
                                        <p:strVal val="visible"/>
                                      </p:to>
                                    </p:set>
                                    <p:animEffect transition="in" filter="slide(fromLeft)">
                                      <p:cBhvr>
                                        <p:cTn id="7" dur="500"/>
                                        <p:tgtEl>
                                          <p:spTgt spid="720899"/>
                                        </p:tgtEl>
                                      </p:cBhvr>
                                    </p:animEffect>
                                  </p:childTnLst>
                                </p:cTn>
                              </p:par>
                            </p:childTnLst>
                          </p:cTn>
                        </p:par>
                        <p:par>
                          <p:cTn id="8" fill="hold" nodeType="afterGroup">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720898">
                                            <p:txEl>
                                              <p:pRg st="0" end="0"/>
                                            </p:txEl>
                                          </p:spTgt>
                                        </p:tgtEl>
                                        <p:attrNameLst>
                                          <p:attrName>style.visibility</p:attrName>
                                        </p:attrNameLst>
                                      </p:cBhvr>
                                      <p:to>
                                        <p:strVal val="visible"/>
                                      </p:to>
                                    </p:set>
                                    <p:animEffect transition="in" filter="fade">
                                      <p:cBhvr>
                                        <p:cTn id="11" dur="1000"/>
                                        <p:tgtEl>
                                          <p:spTgt spid="720898">
                                            <p:txEl>
                                              <p:pRg st="0" end="0"/>
                                            </p:txEl>
                                          </p:spTgt>
                                        </p:tgtEl>
                                      </p:cBhvr>
                                    </p:animEffect>
                                    <p:anim calcmode="lin" valueType="num">
                                      <p:cBhvr>
                                        <p:cTn id="12" dur="1000" fill="hold"/>
                                        <p:tgtEl>
                                          <p:spTgt spid="720898">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720898">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20898">
                                            <p:txEl>
                                              <p:pRg st="0" end="0"/>
                                            </p:txEl>
                                          </p:spTgt>
                                        </p:tgtEl>
                                        <p:attrNameLst>
                                          <p:attrName>ppt_y</p:attrName>
                                        </p:attrNameLst>
                                      </p:cBhvr>
                                      <p:tavLst>
                                        <p:tav tm="0">
                                          <p:val>
                                            <p:strVal val="#ppt_y-.03"/>
                                          </p:val>
                                        </p:tav>
                                        <p:tav tm="100000">
                                          <p:val>
                                            <p:strVal val="#ppt_y"/>
                                          </p:val>
                                        </p:tav>
                                      </p:tavLst>
                                    </p:anim>
                                  </p:childTnLst>
                                </p:cTn>
                              </p:par>
                            </p:childTnLst>
                          </p:cTn>
                        </p:par>
                        <p:par>
                          <p:cTn id="15" fill="hold" nodeType="afterGroup">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720898">
                                            <p:txEl>
                                              <p:pRg st="1" end="1"/>
                                            </p:txEl>
                                          </p:spTgt>
                                        </p:tgtEl>
                                        <p:attrNameLst>
                                          <p:attrName>style.visibility</p:attrName>
                                        </p:attrNameLst>
                                      </p:cBhvr>
                                      <p:to>
                                        <p:strVal val="visible"/>
                                      </p:to>
                                    </p:set>
                                    <p:animEffect transition="in" filter="fade">
                                      <p:cBhvr>
                                        <p:cTn id="18" dur="1000"/>
                                        <p:tgtEl>
                                          <p:spTgt spid="720898">
                                            <p:txEl>
                                              <p:pRg st="1" end="1"/>
                                            </p:txEl>
                                          </p:spTgt>
                                        </p:tgtEl>
                                      </p:cBhvr>
                                    </p:animEffect>
                                    <p:anim calcmode="lin" valueType="num">
                                      <p:cBhvr>
                                        <p:cTn id="19" dur="1000" fill="hold"/>
                                        <p:tgtEl>
                                          <p:spTgt spid="720898">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720898">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20898">
                                            <p:txEl>
                                              <p:pRg st="1" end="1"/>
                                            </p:txEl>
                                          </p:spTgt>
                                        </p:tgtEl>
                                        <p:attrNameLst>
                                          <p:attrName>ppt_y</p:attrName>
                                        </p:attrNameLst>
                                      </p:cBhvr>
                                      <p:tavLst>
                                        <p:tav tm="0">
                                          <p:val>
                                            <p:strVal val="#ppt_y-.03"/>
                                          </p:val>
                                        </p:tav>
                                        <p:tav tm="100000">
                                          <p:val>
                                            <p:strVal val="#ppt_y"/>
                                          </p:val>
                                        </p:tav>
                                      </p:tavLst>
                                    </p:anim>
                                  </p:childTnLst>
                                </p:cTn>
                              </p:par>
                            </p:childTnLst>
                          </p:cTn>
                        </p:par>
                        <p:par>
                          <p:cTn id="22" fill="hold" nodeType="afterGroup">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720898">
                                            <p:txEl>
                                              <p:pRg st="2" end="2"/>
                                            </p:txEl>
                                          </p:spTgt>
                                        </p:tgtEl>
                                        <p:attrNameLst>
                                          <p:attrName>style.visibility</p:attrName>
                                        </p:attrNameLst>
                                      </p:cBhvr>
                                      <p:to>
                                        <p:strVal val="visible"/>
                                      </p:to>
                                    </p:set>
                                    <p:animEffect transition="in" filter="fade">
                                      <p:cBhvr>
                                        <p:cTn id="25" dur="1000"/>
                                        <p:tgtEl>
                                          <p:spTgt spid="720898">
                                            <p:txEl>
                                              <p:pRg st="2" end="2"/>
                                            </p:txEl>
                                          </p:spTgt>
                                        </p:tgtEl>
                                      </p:cBhvr>
                                    </p:animEffect>
                                    <p:anim calcmode="lin" valueType="num">
                                      <p:cBhvr>
                                        <p:cTn id="26" dur="1000" fill="hold"/>
                                        <p:tgtEl>
                                          <p:spTgt spid="720898">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20898">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20898">
                                            <p:txEl>
                                              <p:pRg st="2" end="2"/>
                                            </p:txEl>
                                          </p:spTgt>
                                        </p:tgtEl>
                                        <p:attrNameLst>
                                          <p:attrName>ppt_y</p:attrName>
                                        </p:attrNameLst>
                                      </p:cBhvr>
                                      <p:tavLst>
                                        <p:tav tm="0">
                                          <p:val>
                                            <p:strVal val="#ppt_y-.03"/>
                                          </p:val>
                                        </p:tav>
                                        <p:tav tm="100000">
                                          <p:val>
                                            <p:strVal val="#ppt_y"/>
                                          </p:val>
                                        </p:tav>
                                      </p:tavLst>
                                    </p:anim>
                                  </p:childTnLst>
                                </p:cTn>
                              </p:par>
                            </p:childTnLst>
                          </p:cTn>
                        </p:par>
                        <p:par>
                          <p:cTn id="29" fill="hold" nodeType="afterGroup">
                            <p:stCondLst>
                              <p:cond delay="3500"/>
                            </p:stCondLst>
                            <p:childTnLst>
                              <p:par>
                                <p:cTn id="30" presetID="37" presetClass="entr" presetSubtype="0" fill="hold" grpId="0" nodeType="afterEffect">
                                  <p:stCondLst>
                                    <p:cond delay="0"/>
                                  </p:stCondLst>
                                  <p:childTnLst>
                                    <p:set>
                                      <p:cBhvr>
                                        <p:cTn id="31" dur="1" fill="hold">
                                          <p:stCondLst>
                                            <p:cond delay="0"/>
                                          </p:stCondLst>
                                        </p:cTn>
                                        <p:tgtEl>
                                          <p:spTgt spid="720898">
                                            <p:txEl>
                                              <p:pRg st="3" end="3"/>
                                            </p:txEl>
                                          </p:spTgt>
                                        </p:tgtEl>
                                        <p:attrNameLst>
                                          <p:attrName>style.visibility</p:attrName>
                                        </p:attrNameLst>
                                      </p:cBhvr>
                                      <p:to>
                                        <p:strVal val="visible"/>
                                      </p:to>
                                    </p:set>
                                    <p:animEffect transition="in" filter="fade">
                                      <p:cBhvr>
                                        <p:cTn id="32" dur="1000"/>
                                        <p:tgtEl>
                                          <p:spTgt spid="720898">
                                            <p:txEl>
                                              <p:pRg st="3" end="3"/>
                                            </p:txEl>
                                          </p:spTgt>
                                        </p:tgtEl>
                                      </p:cBhvr>
                                    </p:animEffect>
                                    <p:anim calcmode="lin" valueType="num">
                                      <p:cBhvr>
                                        <p:cTn id="33" dur="1000" fill="hold"/>
                                        <p:tgtEl>
                                          <p:spTgt spid="720898">
                                            <p:txEl>
                                              <p:pRg st="3" end="3"/>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720898">
                                            <p:txEl>
                                              <p:pRg st="3" end="3"/>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20898">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898" grpId="0" build="p" bldLvl="2"/>
      <p:bldP spid="72089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Text Box 2"/>
          <p:cNvSpPr txBox="1">
            <a:spLocks noChangeArrowheads="1"/>
          </p:cNvSpPr>
          <p:nvPr/>
        </p:nvSpPr>
        <p:spPr bwMode="auto">
          <a:xfrm>
            <a:off x="152400" y="2152650"/>
            <a:ext cx="8915400" cy="2876550"/>
          </a:xfrm>
          <a:prstGeom prst="rect">
            <a:avLst/>
          </a:prstGeom>
          <a:noFill/>
          <a:ln w="9525">
            <a:noFill/>
            <a:miter lim="800000"/>
            <a:headEnd/>
            <a:tailEnd/>
          </a:ln>
          <a:effectLst/>
        </p:spPr>
        <p:txBody>
          <a:bodyPr>
            <a:spAutoFit/>
          </a:bodyPr>
          <a:lstStyle>
            <a:lvl1pPr eaLnBrk="0" hangingPunct="0">
              <a:tabLst>
                <a:tab pos="3313113" algn="ctr"/>
                <a:tab pos="4973638" algn="ctr"/>
                <a:tab pos="7431088" algn="ctr"/>
              </a:tabLst>
              <a:defRPr sz="25600" i="1">
                <a:solidFill>
                  <a:schemeClr val="tx1"/>
                </a:solidFill>
                <a:latin typeface="Times New Roman" charset="0"/>
                <a:ea typeface="ＭＳ Ｐゴシック" charset="0"/>
                <a:cs typeface="ＭＳ Ｐゴシック" charset="0"/>
              </a:defRPr>
            </a:lvl1pPr>
            <a:lvl2pPr marL="37931725" indent="-37474525" eaLnBrk="0" hangingPunct="0">
              <a:tabLst>
                <a:tab pos="3313113" algn="ctr"/>
                <a:tab pos="4973638" algn="ctr"/>
                <a:tab pos="7431088" algn="ctr"/>
              </a:tabLst>
              <a:defRPr sz="25600" i="1">
                <a:solidFill>
                  <a:schemeClr val="tx1"/>
                </a:solidFill>
                <a:latin typeface="Times New Roman" charset="0"/>
                <a:ea typeface="ＭＳ Ｐゴシック" charset="0"/>
              </a:defRPr>
            </a:lvl2pPr>
            <a:lvl3pPr eaLnBrk="0" hangingPunct="0">
              <a:tabLst>
                <a:tab pos="3313113" algn="ctr"/>
                <a:tab pos="4973638" algn="ctr"/>
                <a:tab pos="7431088" algn="ctr"/>
              </a:tabLst>
              <a:defRPr sz="25600" i="1">
                <a:solidFill>
                  <a:schemeClr val="tx1"/>
                </a:solidFill>
                <a:latin typeface="Times New Roman" charset="0"/>
                <a:ea typeface="ＭＳ Ｐゴシック" charset="0"/>
              </a:defRPr>
            </a:lvl3pPr>
            <a:lvl4pPr eaLnBrk="0" hangingPunct="0">
              <a:tabLst>
                <a:tab pos="3313113" algn="ctr"/>
                <a:tab pos="4973638" algn="ctr"/>
                <a:tab pos="7431088" algn="ctr"/>
              </a:tabLst>
              <a:defRPr sz="25600" i="1">
                <a:solidFill>
                  <a:schemeClr val="tx1"/>
                </a:solidFill>
                <a:latin typeface="Times New Roman" charset="0"/>
                <a:ea typeface="ＭＳ Ｐゴシック" charset="0"/>
              </a:defRPr>
            </a:lvl4pPr>
            <a:lvl5pPr eaLnBrk="0" hangingPunct="0">
              <a:tabLst>
                <a:tab pos="3313113" algn="ctr"/>
                <a:tab pos="4973638" algn="ctr"/>
                <a:tab pos="7431088" algn="ctr"/>
              </a:tabLst>
              <a:defRPr sz="25600" i="1">
                <a:solidFill>
                  <a:schemeClr val="tx1"/>
                </a:solidFill>
                <a:latin typeface="Times New Roman" charset="0"/>
                <a:ea typeface="ＭＳ Ｐゴシック" charset="0"/>
              </a:defRPr>
            </a:lvl5pPr>
            <a:lvl6pPr marL="457200" eaLnBrk="0" fontAlgn="base" hangingPunct="0">
              <a:spcBef>
                <a:spcPct val="0"/>
              </a:spcBef>
              <a:spcAft>
                <a:spcPct val="0"/>
              </a:spcAft>
              <a:tabLst>
                <a:tab pos="3313113" algn="ctr"/>
                <a:tab pos="4973638" algn="ctr"/>
                <a:tab pos="7431088" algn="ctr"/>
              </a:tabLst>
              <a:defRPr sz="25600" i="1">
                <a:solidFill>
                  <a:schemeClr val="tx1"/>
                </a:solidFill>
                <a:latin typeface="Times New Roman" charset="0"/>
                <a:ea typeface="ＭＳ Ｐゴシック" charset="0"/>
              </a:defRPr>
            </a:lvl6pPr>
            <a:lvl7pPr marL="914400" eaLnBrk="0" fontAlgn="base" hangingPunct="0">
              <a:spcBef>
                <a:spcPct val="0"/>
              </a:spcBef>
              <a:spcAft>
                <a:spcPct val="0"/>
              </a:spcAft>
              <a:tabLst>
                <a:tab pos="3313113" algn="ctr"/>
                <a:tab pos="4973638" algn="ctr"/>
                <a:tab pos="7431088" algn="ctr"/>
              </a:tabLst>
              <a:defRPr sz="25600" i="1">
                <a:solidFill>
                  <a:schemeClr val="tx1"/>
                </a:solidFill>
                <a:latin typeface="Times New Roman" charset="0"/>
                <a:ea typeface="ＭＳ Ｐゴシック" charset="0"/>
              </a:defRPr>
            </a:lvl7pPr>
            <a:lvl8pPr marL="1371600" eaLnBrk="0" fontAlgn="base" hangingPunct="0">
              <a:spcBef>
                <a:spcPct val="0"/>
              </a:spcBef>
              <a:spcAft>
                <a:spcPct val="0"/>
              </a:spcAft>
              <a:tabLst>
                <a:tab pos="3313113" algn="ctr"/>
                <a:tab pos="4973638" algn="ctr"/>
                <a:tab pos="7431088" algn="ctr"/>
              </a:tabLst>
              <a:defRPr sz="25600" i="1">
                <a:solidFill>
                  <a:schemeClr val="tx1"/>
                </a:solidFill>
                <a:latin typeface="Times New Roman" charset="0"/>
                <a:ea typeface="ＭＳ Ｐゴシック" charset="0"/>
              </a:defRPr>
            </a:lvl8pPr>
            <a:lvl9pPr marL="1828800" eaLnBrk="0" fontAlgn="base" hangingPunct="0">
              <a:spcBef>
                <a:spcPct val="0"/>
              </a:spcBef>
              <a:spcAft>
                <a:spcPct val="0"/>
              </a:spcAft>
              <a:tabLst>
                <a:tab pos="3313113" algn="ctr"/>
                <a:tab pos="4973638" algn="ctr"/>
                <a:tab pos="7431088" algn="ctr"/>
              </a:tabLst>
              <a:defRPr sz="25600" i="1">
                <a:solidFill>
                  <a:schemeClr val="tx1"/>
                </a:solidFill>
                <a:latin typeface="Times New Roman" charset="0"/>
                <a:ea typeface="ＭＳ Ｐゴシック" charset="0"/>
              </a:defRPr>
            </a:lvl9pPr>
          </a:lstStyle>
          <a:p>
            <a:pPr>
              <a:lnSpc>
                <a:spcPct val="85000"/>
              </a:lnSpc>
            </a:pPr>
            <a:r>
              <a:rPr lang="en-US" sz="2800" i="0">
                <a:solidFill>
                  <a:srgbClr val="FFFFFF"/>
                </a:solidFill>
                <a:effectLst>
                  <a:outerShdw blurRad="38100" dist="38100" dir="2700000" algn="tl">
                    <a:srgbClr val="000000"/>
                  </a:outerShdw>
                </a:effectLst>
                <a:latin typeface="Cambria"/>
                <a:cs typeface="Cambria"/>
              </a:rPr>
              <a:t>OP surgical tech	1991-92	~ 40	IVDU</a:t>
            </a:r>
            <a:r>
              <a:rPr lang="en-US" sz="2800" i="0">
                <a:solidFill>
                  <a:srgbClr val="13F909"/>
                </a:solidFill>
                <a:effectLst>
                  <a:outerShdw blurRad="38100" dist="38100" dir="2700000" algn="tl">
                    <a:srgbClr val="000000"/>
                  </a:outerShdw>
                </a:effectLst>
                <a:latin typeface="Cambria"/>
                <a:cs typeface="Cambria"/>
              </a:rPr>
              <a:t>**</a:t>
            </a:r>
            <a:r>
              <a:rPr lang="en-US" sz="2800" i="0">
                <a:solidFill>
                  <a:srgbClr val="FFFFFF"/>
                </a:solidFill>
                <a:effectLst>
                  <a:outerShdw blurRad="38100" dist="38100" dir="2700000" algn="tl">
                    <a:srgbClr val="000000"/>
                  </a:outerShdw>
                </a:effectLst>
                <a:latin typeface="Cambria"/>
                <a:cs typeface="Cambria"/>
              </a:rPr>
              <a:t> </a:t>
            </a:r>
          </a:p>
          <a:p>
            <a:pPr>
              <a:lnSpc>
                <a:spcPct val="85000"/>
              </a:lnSpc>
            </a:pPr>
            <a:endParaRPr lang="en-US" sz="1000" i="0">
              <a:solidFill>
                <a:srgbClr val="FFFFFF"/>
              </a:solidFill>
              <a:effectLst>
                <a:outerShdw blurRad="38100" dist="38100" dir="2700000" algn="tl">
                  <a:srgbClr val="000000"/>
                </a:outerShdw>
              </a:effectLst>
              <a:latin typeface="Cambria"/>
              <a:cs typeface="Cambria"/>
            </a:endParaRPr>
          </a:p>
          <a:p>
            <a:pPr>
              <a:lnSpc>
                <a:spcPct val="85000"/>
              </a:lnSpc>
            </a:pPr>
            <a:r>
              <a:rPr lang="en-US" sz="2800" i="0">
                <a:solidFill>
                  <a:srgbClr val="FFFFFF"/>
                </a:solidFill>
                <a:effectLst>
                  <a:outerShdw blurRad="38100" dist="38100" dir="2700000" algn="tl">
                    <a:srgbClr val="000000"/>
                  </a:outerShdw>
                </a:effectLst>
                <a:latin typeface="Cambria"/>
                <a:cs typeface="Cambria"/>
              </a:rPr>
              <a:t>Anesthesiologist	1994	1/347 (0.3%)	Possible IVDU</a:t>
            </a:r>
            <a:r>
              <a:rPr lang="en-US" sz="2800" i="0">
                <a:solidFill>
                  <a:srgbClr val="13F909"/>
                </a:solidFill>
                <a:effectLst>
                  <a:outerShdw blurRad="38100" dist="38100" dir="2700000" algn="tl">
                    <a:srgbClr val="000000"/>
                  </a:outerShdw>
                </a:effectLst>
                <a:latin typeface="Cambria"/>
                <a:cs typeface="Cambria"/>
              </a:rPr>
              <a:t>**</a:t>
            </a:r>
            <a:endParaRPr lang="en-US" sz="2000" i="0">
              <a:solidFill>
                <a:srgbClr val="13F909"/>
              </a:solidFill>
              <a:effectLst>
                <a:outerShdw blurRad="38100" dist="38100" dir="2700000" algn="tl">
                  <a:srgbClr val="000000"/>
                </a:outerShdw>
              </a:effectLst>
              <a:latin typeface="Cambria"/>
              <a:cs typeface="Cambria"/>
            </a:endParaRPr>
          </a:p>
          <a:p>
            <a:pPr>
              <a:lnSpc>
                <a:spcPct val="85000"/>
              </a:lnSpc>
            </a:pPr>
            <a:endParaRPr lang="en-US" sz="1000" i="0">
              <a:solidFill>
                <a:srgbClr val="FFFFFF"/>
              </a:solidFill>
              <a:effectLst>
                <a:outerShdw blurRad="38100" dist="38100" dir="2700000" algn="tl">
                  <a:srgbClr val="000000"/>
                </a:outerShdw>
              </a:effectLst>
              <a:latin typeface="Cambria"/>
              <a:cs typeface="Cambria"/>
            </a:endParaRPr>
          </a:p>
          <a:p>
            <a:pPr>
              <a:lnSpc>
                <a:spcPct val="85000"/>
              </a:lnSpc>
            </a:pPr>
            <a:r>
              <a:rPr lang="en-US" sz="2800" i="0">
                <a:solidFill>
                  <a:srgbClr val="FFFFFF"/>
                </a:solidFill>
                <a:effectLst>
                  <a:outerShdw blurRad="38100" dist="38100" dir="2700000" algn="tl">
                    <a:srgbClr val="000000"/>
                  </a:outerShdw>
                </a:effectLst>
                <a:latin typeface="Cambria"/>
                <a:cs typeface="Cambria"/>
              </a:rPr>
              <a:t>Cardiac surgeon	2001	14/937 (1.5%)	Exposure prone</a:t>
            </a:r>
          </a:p>
          <a:p>
            <a:pPr>
              <a:lnSpc>
                <a:spcPct val="85000"/>
              </a:lnSpc>
            </a:pPr>
            <a:r>
              <a:rPr lang="en-US" sz="2800" i="0">
                <a:solidFill>
                  <a:srgbClr val="FFFFFF"/>
                </a:solidFill>
                <a:effectLst>
                  <a:outerShdw blurRad="38100" dist="38100" dir="2700000" algn="tl">
                    <a:srgbClr val="000000"/>
                  </a:outerShdw>
                </a:effectLst>
                <a:latin typeface="Cambria"/>
                <a:cs typeface="Cambria"/>
              </a:rPr>
              <a:t>			procedures</a:t>
            </a:r>
          </a:p>
          <a:p>
            <a:pPr>
              <a:lnSpc>
                <a:spcPct val="85000"/>
              </a:lnSpc>
            </a:pPr>
            <a:endParaRPr lang="en-US" sz="1200" i="0">
              <a:solidFill>
                <a:srgbClr val="FFFFFF"/>
              </a:solidFill>
              <a:effectLst>
                <a:outerShdw blurRad="38100" dist="38100" dir="2700000" algn="tl">
                  <a:srgbClr val="000000"/>
                </a:outerShdw>
              </a:effectLst>
              <a:latin typeface="Cambria"/>
              <a:cs typeface="Cambria"/>
            </a:endParaRPr>
          </a:p>
          <a:p>
            <a:pPr>
              <a:lnSpc>
                <a:spcPct val="85000"/>
              </a:lnSpc>
            </a:pPr>
            <a:r>
              <a:rPr lang="en-US" sz="2800" i="0">
                <a:solidFill>
                  <a:srgbClr val="FFFFFF"/>
                </a:solidFill>
                <a:effectLst>
                  <a:outerShdw blurRad="38100" dist="38100" dir="2700000" algn="tl">
                    <a:srgbClr val="000000"/>
                  </a:outerShdw>
                </a:effectLst>
                <a:latin typeface="Cambria"/>
                <a:cs typeface="Cambria"/>
              </a:rPr>
              <a:t>Nurse anesthetist	2004	16/142 (11.3%)	IVDU</a:t>
            </a:r>
            <a:r>
              <a:rPr lang="en-US" sz="2800" i="0">
                <a:solidFill>
                  <a:srgbClr val="13F909"/>
                </a:solidFill>
                <a:effectLst>
                  <a:outerShdw blurRad="38100" dist="38100" dir="2700000" algn="tl">
                    <a:srgbClr val="000000"/>
                  </a:outerShdw>
                </a:effectLst>
                <a:latin typeface="Cambria"/>
                <a:cs typeface="Cambria"/>
              </a:rPr>
              <a:t>**</a:t>
            </a:r>
          </a:p>
          <a:p>
            <a:pPr>
              <a:lnSpc>
                <a:spcPct val="85000"/>
              </a:lnSpc>
            </a:pPr>
            <a:endParaRPr lang="en-US" sz="1200" i="0">
              <a:solidFill>
                <a:srgbClr val="13F909"/>
              </a:solidFill>
              <a:effectLst>
                <a:outerShdw blurRad="38100" dist="38100" dir="2700000" algn="tl">
                  <a:srgbClr val="000000"/>
                </a:outerShdw>
              </a:effectLst>
              <a:latin typeface="Cambria"/>
              <a:cs typeface="Cambria"/>
            </a:endParaRPr>
          </a:p>
          <a:p>
            <a:pPr>
              <a:lnSpc>
                <a:spcPct val="85000"/>
              </a:lnSpc>
            </a:pPr>
            <a:r>
              <a:rPr lang="en-US" sz="2800" i="0">
                <a:solidFill>
                  <a:srgbClr val="FFFFFF"/>
                </a:solidFill>
                <a:effectLst>
                  <a:outerShdw blurRad="38100" dist="38100" dir="2700000" algn="tl">
                    <a:srgbClr val="000000"/>
                  </a:outerShdw>
                </a:effectLst>
                <a:latin typeface="Cambria"/>
                <a:cs typeface="Cambria"/>
              </a:rPr>
              <a:t>Surgical technician	2009	~ 23	IVDU</a:t>
            </a:r>
            <a:r>
              <a:rPr lang="en-US" sz="2800" i="0">
                <a:solidFill>
                  <a:srgbClr val="13F909"/>
                </a:solidFill>
                <a:effectLst>
                  <a:outerShdw blurRad="38100" dist="38100" dir="2700000" algn="tl">
                    <a:srgbClr val="000000"/>
                  </a:outerShdw>
                </a:effectLst>
                <a:latin typeface="Cambria"/>
                <a:cs typeface="Cambria"/>
              </a:rPr>
              <a:t>*</a:t>
            </a:r>
            <a:r>
              <a:rPr lang="en-US" sz="2800">
                <a:solidFill>
                  <a:srgbClr val="13F909"/>
                </a:solidFill>
                <a:effectLst>
                  <a:outerShdw blurRad="38100" dist="38100" dir="2700000" algn="tl">
                    <a:srgbClr val="000000"/>
                  </a:outerShdw>
                </a:effectLst>
                <a:latin typeface="Cambria"/>
                <a:cs typeface="Cambria"/>
              </a:rPr>
              <a:t>*</a:t>
            </a:r>
          </a:p>
        </p:txBody>
      </p:sp>
      <p:sp>
        <p:nvSpPr>
          <p:cNvPr id="374787" name="Text Box 3"/>
          <p:cNvSpPr txBox="1">
            <a:spLocks noChangeArrowheads="1"/>
          </p:cNvSpPr>
          <p:nvPr/>
        </p:nvSpPr>
        <p:spPr bwMode="auto">
          <a:xfrm>
            <a:off x="225425" y="1371600"/>
            <a:ext cx="8766175" cy="579438"/>
          </a:xfrm>
          <a:prstGeom prst="rect">
            <a:avLst/>
          </a:prstGeom>
          <a:noFill/>
          <a:ln w="9525">
            <a:noFill/>
            <a:miter lim="800000"/>
            <a:headEnd/>
            <a:tailEnd/>
          </a:ln>
          <a:effectLst/>
        </p:spPr>
        <p:txBody>
          <a:bodyPr>
            <a:spAutoFit/>
          </a:bodyPr>
          <a:lstStyle>
            <a:lvl1pPr eaLnBrk="0" hangingPunct="0">
              <a:tabLst>
                <a:tab pos="3146425" algn="ctr"/>
                <a:tab pos="5030788" algn="ctr"/>
                <a:tab pos="7140575" algn="ctr"/>
                <a:tab pos="8056563" algn="l"/>
              </a:tabLst>
              <a:defRPr sz="25600" i="1">
                <a:solidFill>
                  <a:schemeClr val="tx1"/>
                </a:solidFill>
                <a:latin typeface="Times New Roman" charset="0"/>
                <a:ea typeface="ＭＳ Ｐゴシック" charset="0"/>
                <a:cs typeface="ＭＳ Ｐゴシック" charset="0"/>
              </a:defRPr>
            </a:lvl1pPr>
            <a:lvl2pPr marL="37931725" indent="-37474525" eaLnBrk="0" hangingPunct="0">
              <a:tabLst>
                <a:tab pos="3146425" algn="ctr"/>
                <a:tab pos="5030788" algn="ctr"/>
                <a:tab pos="7140575" algn="ctr"/>
                <a:tab pos="8056563" algn="l"/>
              </a:tabLst>
              <a:defRPr sz="25600" i="1">
                <a:solidFill>
                  <a:schemeClr val="tx1"/>
                </a:solidFill>
                <a:latin typeface="Times New Roman" charset="0"/>
                <a:ea typeface="ＭＳ Ｐゴシック" charset="0"/>
              </a:defRPr>
            </a:lvl2pPr>
            <a:lvl3pPr eaLnBrk="0" hangingPunct="0">
              <a:tabLst>
                <a:tab pos="3146425" algn="ctr"/>
                <a:tab pos="5030788" algn="ctr"/>
                <a:tab pos="7140575" algn="ctr"/>
                <a:tab pos="8056563" algn="l"/>
              </a:tabLst>
              <a:defRPr sz="25600" i="1">
                <a:solidFill>
                  <a:schemeClr val="tx1"/>
                </a:solidFill>
                <a:latin typeface="Times New Roman" charset="0"/>
                <a:ea typeface="ＭＳ Ｐゴシック" charset="0"/>
              </a:defRPr>
            </a:lvl3pPr>
            <a:lvl4pPr eaLnBrk="0" hangingPunct="0">
              <a:tabLst>
                <a:tab pos="3146425" algn="ctr"/>
                <a:tab pos="5030788" algn="ctr"/>
                <a:tab pos="7140575" algn="ctr"/>
                <a:tab pos="8056563" algn="l"/>
              </a:tabLst>
              <a:defRPr sz="25600" i="1">
                <a:solidFill>
                  <a:schemeClr val="tx1"/>
                </a:solidFill>
                <a:latin typeface="Times New Roman" charset="0"/>
                <a:ea typeface="ＭＳ Ｐゴシック" charset="0"/>
              </a:defRPr>
            </a:lvl4pPr>
            <a:lvl5pPr eaLnBrk="0" hangingPunct="0">
              <a:tabLst>
                <a:tab pos="3146425" algn="ctr"/>
                <a:tab pos="5030788" algn="ctr"/>
                <a:tab pos="7140575" algn="ctr"/>
                <a:tab pos="8056563" algn="l"/>
              </a:tabLst>
              <a:defRPr sz="25600" i="1">
                <a:solidFill>
                  <a:schemeClr val="tx1"/>
                </a:solidFill>
                <a:latin typeface="Times New Roman" charset="0"/>
                <a:ea typeface="ＭＳ Ｐゴシック" charset="0"/>
              </a:defRPr>
            </a:lvl5pPr>
            <a:lvl6pPr marL="457200" eaLnBrk="0" fontAlgn="base" hangingPunct="0">
              <a:spcBef>
                <a:spcPct val="0"/>
              </a:spcBef>
              <a:spcAft>
                <a:spcPct val="0"/>
              </a:spcAft>
              <a:tabLst>
                <a:tab pos="3146425" algn="ctr"/>
                <a:tab pos="5030788" algn="ctr"/>
                <a:tab pos="7140575" algn="ctr"/>
                <a:tab pos="8056563" algn="l"/>
              </a:tabLst>
              <a:defRPr sz="25600" i="1">
                <a:solidFill>
                  <a:schemeClr val="tx1"/>
                </a:solidFill>
                <a:latin typeface="Times New Roman" charset="0"/>
                <a:ea typeface="ＭＳ Ｐゴシック" charset="0"/>
              </a:defRPr>
            </a:lvl6pPr>
            <a:lvl7pPr marL="914400" eaLnBrk="0" fontAlgn="base" hangingPunct="0">
              <a:spcBef>
                <a:spcPct val="0"/>
              </a:spcBef>
              <a:spcAft>
                <a:spcPct val="0"/>
              </a:spcAft>
              <a:tabLst>
                <a:tab pos="3146425" algn="ctr"/>
                <a:tab pos="5030788" algn="ctr"/>
                <a:tab pos="7140575" algn="ctr"/>
                <a:tab pos="8056563" algn="l"/>
              </a:tabLst>
              <a:defRPr sz="25600" i="1">
                <a:solidFill>
                  <a:schemeClr val="tx1"/>
                </a:solidFill>
                <a:latin typeface="Times New Roman" charset="0"/>
                <a:ea typeface="ＭＳ Ｐゴシック" charset="0"/>
              </a:defRPr>
            </a:lvl7pPr>
            <a:lvl8pPr marL="1371600" eaLnBrk="0" fontAlgn="base" hangingPunct="0">
              <a:spcBef>
                <a:spcPct val="0"/>
              </a:spcBef>
              <a:spcAft>
                <a:spcPct val="0"/>
              </a:spcAft>
              <a:tabLst>
                <a:tab pos="3146425" algn="ctr"/>
                <a:tab pos="5030788" algn="ctr"/>
                <a:tab pos="7140575" algn="ctr"/>
                <a:tab pos="8056563" algn="l"/>
              </a:tabLst>
              <a:defRPr sz="25600" i="1">
                <a:solidFill>
                  <a:schemeClr val="tx1"/>
                </a:solidFill>
                <a:latin typeface="Times New Roman" charset="0"/>
                <a:ea typeface="ＭＳ Ｐゴシック" charset="0"/>
              </a:defRPr>
            </a:lvl8pPr>
            <a:lvl9pPr marL="1828800" eaLnBrk="0" fontAlgn="base" hangingPunct="0">
              <a:spcBef>
                <a:spcPct val="0"/>
              </a:spcBef>
              <a:spcAft>
                <a:spcPct val="0"/>
              </a:spcAft>
              <a:tabLst>
                <a:tab pos="3146425" algn="ctr"/>
                <a:tab pos="5030788" algn="ctr"/>
                <a:tab pos="7140575" algn="ctr"/>
                <a:tab pos="8056563" algn="l"/>
              </a:tabLst>
              <a:defRPr sz="25600" i="1">
                <a:solidFill>
                  <a:schemeClr val="tx1"/>
                </a:solidFill>
                <a:latin typeface="Times New Roman" charset="0"/>
                <a:ea typeface="ＭＳ Ｐゴシック" charset="0"/>
              </a:defRPr>
            </a:lvl9pPr>
          </a:lstStyle>
          <a:p>
            <a:r>
              <a:rPr lang="en-US" sz="3200" u="sng">
                <a:solidFill>
                  <a:srgbClr val="E8C499"/>
                </a:solidFill>
                <a:effectLst>
                  <a:outerShdw blurRad="38100" dist="38100" dir="2700000" algn="tl">
                    <a:srgbClr val="000000"/>
                  </a:outerShdw>
                </a:effectLst>
                <a:latin typeface="Cambria"/>
                <a:cs typeface="Cambria"/>
              </a:rPr>
              <a:t> Type of HCW 	 Year 	 Cases Reported 	Mode	</a:t>
            </a:r>
            <a:r>
              <a:rPr lang="en-US" sz="3200">
                <a:solidFill>
                  <a:srgbClr val="E8C499"/>
                </a:solidFill>
                <a:effectLst>
                  <a:outerShdw blurRad="38100" dist="38100" dir="2700000" algn="tl">
                    <a:srgbClr val="000000"/>
                  </a:outerShdw>
                </a:effectLst>
                <a:latin typeface="Cambria"/>
                <a:cs typeface="Cambria"/>
              </a:rPr>
              <a:t> </a:t>
            </a:r>
            <a:endParaRPr lang="en-US" sz="3200" u="sng">
              <a:solidFill>
                <a:srgbClr val="E8C499"/>
              </a:solidFill>
              <a:effectLst>
                <a:outerShdw blurRad="38100" dist="38100" dir="2700000" algn="tl">
                  <a:srgbClr val="000000"/>
                </a:outerShdw>
              </a:effectLst>
              <a:latin typeface="Cambria"/>
              <a:cs typeface="Cambria"/>
            </a:endParaRPr>
          </a:p>
        </p:txBody>
      </p:sp>
      <p:sp>
        <p:nvSpPr>
          <p:cNvPr id="374788" name="Text Box 4"/>
          <p:cNvSpPr txBox="1">
            <a:spLocks noChangeArrowheads="1"/>
          </p:cNvSpPr>
          <p:nvPr/>
        </p:nvSpPr>
        <p:spPr bwMode="auto">
          <a:xfrm>
            <a:off x="1371600" y="5318125"/>
            <a:ext cx="6546156" cy="400110"/>
          </a:xfrm>
          <a:prstGeom prst="rect">
            <a:avLst/>
          </a:prstGeom>
          <a:noFill/>
          <a:ln w="9525">
            <a:noFill/>
            <a:miter lim="800000"/>
            <a:headEnd/>
            <a:tailEnd/>
          </a:ln>
          <a:effectLst/>
        </p:spPr>
        <p:txBody>
          <a:bodyPr wrap="none">
            <a:spAutoFit/>
          </a:bodyPr>
          <a:lstStyle>
            <a:lvl1pPr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r>
              <a:rPr lang="en-US" sz="2000">
                <a:solidFill>
                  <a:srgbClr val="13F909"/>
                </a:solidFill>
                <a:effectLst>
                  <a:outerShdw blurRad="38100" dist="38100" dir="2700000" algn="tl">
                    <a:srgbClr val="000000"/>
                  </a:outerShdw>
                </a:effectLst>
                <a:latin typeface="Cambria"/>
                <a:cs typeface="Cambria"/>
              </a:rPr>
              <a:t>** Contaminated needles or narcotics used for self-injection</a:t>
            </a:r>
          </a:p>
        </p:txBody>
      </p:sp>
      <p:sp>
        <p:nvSpPr>
          <p:cNvPr id="374789" name="Rectangle 5"/>
          <p:cNvSpPr>
            <a:spLocks noChangeArrowheads="1"/>
          </p:cNvSpPr>
          <p:nvPr/>
        </p:nvSpPr>
        <p:spPr bwMode="auto">
          <a:xfrm>
            <a:off x="381000" y="152400"/>
            <a:ext cx="8305800" cy="1219200"/>
          </a:xfrm>
          <a:prstGeom prst="rect">
            <a:avLst/>
          </a:prstGeom>
          <a:noFill/>
          <a:ln w="9525">
            <a:noFill/>
            <a:miter lim="800000"/>
            <a:headEnd/>
            <a:tailEnd/>
          </a:ln>
        </p:spPr>
        <p:txBody>
          <a:bodyPr anchor="ctr"/>
          <a:lstStyle/>
          <a:p>
            <a:pPr algn="ctr">
              <a:lnSpc>
                <a:spcPct val="85000"/>
              </a:lnSpc>
            </a:pPr>
            <a:r>
              <a:rPr lang="en-US" sz="4800">
                <a:solidFill>
                  <a:schemeClr val="tx2"/>
                </a:solidFill>
                <a:effectLst>
                  <a:outerShdw blurRad="38100" dist="38100" dir="2700000" algn="tl">
                    <a:srgbClr val="000000"/>
                  </a:outerShdw>
                </a:effectLst>
                <a:latin typeface="Cambria"/>
                <a:cs typeface="Cambria"/>
              </a:rPr>
              <a:t>Hepatitis C Transmission, Provider-to-Patient, U.S.*</a:t>
            </a:r>
          </a:p>
        </p:txBody>
      </p:sp>
      <p:sp>
        <p:nvSpPr>
          <p:cNvPr id="374790" name="Rectangle 6"/>
          <p:cNvSpPr>
            <a:spLocks noChangeArrowheads="1"/>
          </p:cNvSpPr>
          <p:nvPr/>
        </p:nvSpPr>
        <p:spPr bwMode="auto">
          <a:xfrm>
            <a:off x="909638" y="5986463"/>
            <a:ext cx="7424737" cy="336550"/>
          </a:xfrm>
          <a:prstGeom prst="rect">
            <a:avLst/>
          </a:prstGeom>
          <a:noFill/>
          <a:ln w="9525">
            <a:noFill/>
            <a:miter lim="800000"/>
            <a:headEnd/>
            <a:tailEnd/>
          </a:ln>
          <a:effectLst/>
        </p:spPr>
        <p:txBody>
          <a:bodyPr wrap="none">
            <a:spAutoFit/>
          </a:bodyPr>
          <a:lstStyle/>
          <a:p>
            <a:r>
              <a:rPr lang="en-US" sz="1600">
                <a:solidFill>
                  <a:srgbClr val="13F909"/>
                </a:solidFill>
                <a:effectLst>
                  <a:outerShdw blurRad="38100" dist="38100" dir="2700000" algn="tl">
                    <a:srgbClr val="000000"/>
                  </a:outerShdw>
                </a:effectLst>
                <a:latin typeface="Cambria"/>
                <a:cs typeface="Cambria"/>
              </a:rPr>
              <a:t>* Courtesy of Joseph Perz, DrPH, MA.  Division of Healthcare Quality Promotion, CDC</a:t>
            </a:r>
          </a:p>
        </p:txBody>
      </p:sp>
    </p:spTree>
    <p:extLst>
      <p:ext uri="{BB962C8B-B14F-4D97-AF65-F5344CB8AC3E}">
        <p14:creationId xmlns:p14="http://schemas.microsoft.com/office/powerpoint/2010/main" val="256430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4789"/>
                                        </p:tgtEl>
                                        <p:attrNameLst>
                                          <p:attrName>style.visibility</p:attrName>
                                        </p:attrNameLst>
                                      </p:cBhvr>
                                      <p:to>
                                        <p:strVal val="visible"/>
                                      </p:to>
                                    </p:set>
                                    <p:animEffect transition="in" filter="slide(fromLeft)">
                                      <p:cBhvr>
                                        <p:cTn id="7" dur="500"/>
                                        <p:tgtEl>
                                          <p:spTgt spid="37478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74787"/>
                                        </p:tgtEl>
                                        <p:attrNameLst>
                                          <p:attrName>style.visibility</p:attrName>
                                        </p:attrNameLst>
                                      </p:cBhvr>
                                      <p:to>
                                        <p:strVal val="visible"/>
                                      </p:to>
                                    </p:set>
                                    <p:anim calcmode="lin" valueType="num">
                                      <p:cBhvr>
                                        <p:cTn id="11" dur="500" fill="hold"/>
                                        <p:tgtEl>
                                          <p:spTgt spid="374787"/>
                                        </p:tgtEl>
                                        <p:attrNameLst>
                                          <p:attrName>ppt_w</p:attrName>
                                        </p:attrNameLst>
                                      </p:cBhvr>
                                      <p:tavLst>
                                        <p:tav tm="0">
                                          <p:val>
                                            <p:fltVal val="0"/>
                                          </p:val>
                                        </p:tav>
                                        <p:tav tm="100000">
                                          <p:val>
                                            <p:strVal val="#ppt_w"/>
                                          </p:val>
                                        </p:tav>
                                      </p:tavLst>
                                    </p:anim>
                                    <p:anim calcmode="lin" valueType="num">
                                      <p:cBhvr>
                                        <p:cTn id="12" dur="500" fill="hold"/>
                                        <p:tgtEl>
                                          <p:spTgt spid="37478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74786">
                                            <p:txEl>
                                              <p:pRg st="0" end="0"/>
                                            </p:txEl>
                                          </p:spTgt>
                                        </p:tgtEl>
                                        <p:attrNameLst>
                                          <p:attrName>style.visibility</p:attrName>
                                        </p:attrNameLst>
                                      </p:cBhvr>
                                      <p:to>
                                        <p:strVal val="visible"/>
                                      </p:to>
                                    </p:set>
                                    <p:animEffect transition="in" filter="fade">
                                      <p:cBhvr>
                                        <p:cTn id="16" dur="1000"/>
                                        <p:tgtEl>
                                          <p:spTgt spid="374786">
                                            <p:txEl>
                                              <p:pRg st="0" end="0"/>
                                            </p:txEl>
                                          </p:spTgt>
                                        </p:tgtEl>
                                      </p:cBhvr>
                                    </p:animEffect>
                                    <p:anim calcmode="lin" valueType="num">
                                      <p:cBhvr>
                                        <p:cTn id="17" dur="1000" fill="hold"/>
                                        <p:tgtEl>
                                          <p:spTgt spid="37478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74786">
                                            <p:txEl>
                                              <p:pRg st="0" end="0"/>
                                            </p:txEl>
                                          </p:spTgt>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374786">
                                            <p:txEl>
                                              <p:pRg st="2" end="2"/>
                                            </p:txEl>
                                          </p:spTgt>
                                        </p:tgtEl>
                                        <p:attrNameLst>
                                          <p:attrName>style.visibility</p:attrName>
                                        </p:attrNameLst>
                                      </p:cBhvr>
                                      <p:to>
                                        <p:strVal val="visible"/>
                                      </p:to>
                                    </p:set>
                                    <p:animEffect transition="in" filter="fade">
                                      <p:cBhvr>
                                        <p:cTn id="22" dur="1000"/>
                                        <p:tgtEl>
                                          <p:spTgt spid="374786">
                                            <p:txEl>
                                              <p:pRg st="2" end="2"/>
                                            </p:txEl>
                                          </p:spTgt>
                                        </p:tgtEl>
                                      </p:cBhvr>
                                    </p:animEffect>
                                    <p:anim calcmode="lin" valueType="num">
                                      <p:cBhvr>
                                        <p:cTn id="23" dur="1000" fill="hold"/>
                                        <p:tgtEl>
                                          <p:spTgt spid="37478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74786">
                                            <p:txEl>
                                              <p:pRg st="2" end="2"/>
                                            </p:txEl>
                                          </p:spTgt>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3000"/>
                            </p:stCondLst>
                            <p:childTnLst>
                              <p:par>
                                <p:cTn id="26" presetID="47" presetClass="entr" presetSubtype="0" fill="hold" grpId="0" nodeType="afterEffect">
                                  <p:stCondLst>
                                    <p:cond delay="0"/>
                                  </p:stCondLst>
                                  <p:childTnLst>
                                    <p:set>
                                      <p:cBhvr>
                                        <p:cTn id="27" dur="1" fill="hold">
                                          <p:stCondLst>
                                            <p:cond delay="0"/>
                                          </p:stCondLst>
                                        </p:cTn>
                                        <p:tgtEl>
                                          <p:spTgt spid="374786">
                                            <p:txEl>
                                              <p:pRg st="4" end="4"/>
                                            </p:txEl>
                                          </p:spTgt>
                                        </p:tgtEl>
                                        <p:attrNameLst>
                                          <p:attrName>style.visibility</p:attrName>
                                        </p:attrNameLst>
                                      </p:cBhvr>
                                      <p:to>
                                        <p:strVal val="visible"/>
                                      </p:to>
                                    </p:set>
                                    <p:animEffect transition="in" filter="fade">
                                      <p:cBhvr>
                                        <p:cTn id="28" dur="1000"/>
                                        <p:tgtEl>
                                          <p:spTgt spid="374786">
                                            <p:txEl>
                                              <p:pRg st="4" end="4"/>
                                            </p:txEl>
                                          </p:spTgt>
                                        </p:tgtEl>
                                      </p:cBhvr>
                                    </p:animEffect>
                                    <p:anim calcmode="lin" valueType="num">
                                      <p:cBhvr>
                                        <p:cTn id="29" dur="1000" fill="hold"/>
                                        <p:tgtEl>
                                          <p:spTgt spid="37478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74786">
                                            <p:txEl>
                                              <p:pRg st="4" end="4"/>
                                            </p:txEl>
                                          </p:spTgt>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74786">
                                            <p:txEl>
                                              <p:pRg st="5" end="5"/>
                                            </p:txEl>
                                          </p:spTgt>
                                        </p:tgtEl>
                                        <p:attrNameLst>
                                          <p:attrName>style.visibility</p:attrName>
                                        </p:attrNameLst>
                                      </p:cBhvr>
                                      <p:to>
                                        <p:strVal val="visible"/>
                                      </p:to>
                                    </p:set>
                                    <p:animEffect transition="in" filter="fade">
                                      <p:cBhvr>
                                        <p:cTn id="33" dur="1000"/>
                                        <p:tgtEl>
                                          <p:spTgt spid="374786">
                                            <p:txEl>
                                              <p:pRg st="5" end="5"/>
                                            </p:txEl>
                                          </p:spTgt>
                                        </p:tgtEl>
                                      </p:cBhvr>
                                    </p:animEffect>
                                    <p:anim calcmode="lin" valueType="num">
                                      <p:cBhvr>
                                        <p:cTn id="34" dur="1000" fill="hold"/>
                                        <p:tgtEl>
                                          <p:spTgt spid="37478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74786">
                                            <p:txEl>
                                              <p:pRg st="5" end="5"/>
                                            </p:txEl>
                                          </p:spTgt>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374786">
                                            <p:txEl>
                                              <p:pRg st="7" end="7"/>
                                            </p:txEl>
                                          </p:spTgt>
                                        </p:tgtEl>
                                        <p:attrNameLst>
                                          <p:attrName>style.visibility</p:attrName>
                                        </p:attrNameLst>
                                      </p:cBhvr>
                                      <p:to>
                                        <p:strVal val="visible"/>
                                      </p:to>
                                    </p:set>
                                    <p:animEffect transition="in" filter="fade">
                                      <p:cBhvr>
                                        <p:cTn id="39" dur="1000"/>
                                        <p:tgtEl>
                                          <p:spTgt spid="374786">
                                            <p:txEl>
                                              <p:pRg st="7" end="7"/>
                                            </p:txEl>
                                          </p:spTgt>
                                        </p:tgtEl>
                                      </p:cBhvr>
                                    </p:animEffect>
                                    <p:anim calcmode="lin" valueType="num">
                                      <p:cBhvr>
                                        <p:cTn id="40" dur="1000" fill="hold"/>
                                        <p:tgtEl>
                                          <p:spTgt spid="374786">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74786">
                                            <p:txEl>
                                              <p:pRg st="7" end="7"/>
                                            </p:txEl>
                                          </p:spTgt>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374786">
                                            <p:txEl>
                                              <p:pRg st="9" end="9"/>
                                            </p:txEl>
                                          </p:spTgt>
                                        </p:tgtEl>
                                        <p:attrNameLst>
                                          <p:attrName>style.visibility</p:attrName>
                                        </p:attrNameLst>
                                      </p:cBhvr>
                                      <p:to>
                                        <p:strVal val="visible"/>
                                      </p:to>
                                    </p:set>
                                    <p:animEffect transition="in" filter="fade">
                                      <p:cBhvr>
                                        <p:cTn id="45" dur="1000"/>
                                        <p:tgtEl>
                                          <p:spTgt spid="374786">
                                            <p:txEl>
                                              <p:pRg st="9" end="9"/>
                                            </p:txEl>
                                          </p:spTgt>
                                        </p:tgtEl>
                                      </p:cBhvr>
                                    </p:animEffect>
                                    <p:anim calcmode="lin" valueType="num">
                                      <p:cBhvr>
                                        <p:cTn id="46" dur="1000" fill="hold"/>
                                        <p:tgtEl>
                                          <p:spTgt spid="374786">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74786">
                                            <p:txEl>
                                              <p:pRg st="9" end="9"/>
                                            </p:txEl>
                                          </p:spTgt>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374788"/>
                                        </p:tgtEl>
                                        <p:attrNameLst>
                                          <p:attrName>style.visibility</p:attrName>
                                        </p:attrNameLst>
                                      </p:cBhvr>
                                      <p:to>
                                        <p:strVal val="visible"/>
                                      </p:to>
                                    </p:set>
                                    <p:animEffect transition="in" filter="dissolve">
                                      <p:cBhvr>
                                        <p:cTn id="51" dur="500"/>
                                        <p:tgtEl>
                                          <p:spTgt spid="374788"/>
                                        </p:tgtEl>
                                      </p:cBhvr>
                                    </p:animEffect>
                                  </p:childTnLst>
                                </p:cTn>
                              </p:par>
                            </p:childTnLst>
                          </p:cTn>
                        </p:par>
                        <p:par>
                          <p:cTn id="52" fill="hold" nodeType="afterGroup">
                            <p:stCondLst>
                              <p:cond delay="6500"/>
                            </p:stCondLst>
                            <p:childTnLst>
                              <p:par>
                                <p:cTn id="53" presetID="9" presetClass="entr" presetSubtype="0" fill="hold" grpId="0" nodeType="afterEffect">
                                  <p:stCondLst>
                                    <p:cond delay="0"/>
                                  </p:stCondLst>
                                  <p:childTnLst>
                                    <p:set>
                                      <p:cBhvr>
                                        <p:cTn id="54" dur="1" fill="hold">
                                          <p:stCondLst>
                                            <p:cond delay="0"/>
                                          </p:stCondLst>
                                        </p:cTn>
                                        <p:tgtEl>
                                          <p:spTgt spid="374790"/>
                                        </p:tgtEl>
                                        <p:attrNameLst>
                                          <p:attrName>style.visibility</p:attrName>
                                        </p:attrNameLst>
                                      </p:cBhvr>
                                      <p:to>
                                        <p:strVal val="visible"/>
                                      </p:to>
                                    </p:set>
                                    <p:animEffect transition="in" filter="dissolve">
                                      <p:cBhvr>
                                        <p:cTn id="55" dur="500"/>
                                        <p:tgtEl>
                                          <p:spTgt spid="374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build="p"/>
      <p:bldP spid="374787" grpId="0"/>
      <p:bldP spid="374788" grpId="0"/>
      <p:bldP spid="374789" grpId="0" autoUpdateAnimBg="0"/>
      <p:bldP spid="37479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ChangeArrowheads="1"/>
          </p:cNvSpPr>
          <p:nvPr/>
        </p:nvSpPr>
        <p:spPr bwMode="auto">
          <a:xfrm>
            <a:off x="304800" y="1371600"/>
            <a:ext cx="8610600" cy="4796185"/>
          </a:xfrm>
          <a:prstGeom prst="rect">
            <a:avLst/>
          </a:prstGeom>
          <a:noFill/>
          <a:ln w="9525">
            <a:noFill/>
            <a:miter lim="800000"/>
            <a:headEnd/>
            <a:tailEnd/>
          </a:ln>
          <a:effectLst/>
        </p:spPr>
        <p:txBody>
          <a:bodyPr wrap="square">
            <a:prstTxWarp prst="textNoShape">
              <a:avLst/>
            </a:prstTxWarp>
            <a:spAutoFit/>
          </a:bodyPr>
          <a:lstStyle/>
          <a:p>
            <a:pPr marL="401638" indent="-401638">
              <a:spcBef>
                <a:spcPts val="300"/>
              </a:spcBef>
              <a:buClr>
                <a:srgbClr val="F90B17"/>
              </a:buClr>
              <a:buFont typeface="Times" charset="0"/>
              <a:buChar char="•"/>
              <a:defRPr/>
            </a:pPr>
            <a:r>
              <a:rPr lang="en-US" sz="3200" i="0" dirty="0">
                <a:effectLst>
                  <a:outerShdw blurRad="38100" dist="38100" dir="2700000" algn="tl">
                    <a:srgbClr val="000000"/>
                  </a:outerShdw>
                </a:effectLst>
                <a:latin typeface="Cambria"/>
                <a:cs typeface="Cambria"/>
              </a:rPr>
              <a:t>Nine cases, four providers, 25 years.</a:t>
            </a:r>
          </a:p>
          <a:p>
            <a:pPr marL="1031875" lvl="1" indent="-515938">
              <a:lnSpc>
                <a:spcPct val="90000"/>
              </a:lnSpc>
              <a:spcBef>
                <a:spcPts val="300"/>
              </a:spcBef>
              <a:buClr>
                <a:srgbClr val="13F909"/>
              </a:buClr>
              <a:buFont typeface="Wingdings" charset="2"/>
              <a:buChar char="Ø"/>
              <a:defRPr/>
            </a:pPr>
            <a:r>
              <a:rPr lang="en-US" sz="2800" i="0" dirty="0">
                <a:effectLst>
                  <a:outerShdw blurRad="38100" dist="38100" dir="2700000" algn="tl">
                    <a:srgbClr val="000000"/>
                  </a:outerShdw>
                </a:effectLst>
                <a:latin typeface="Cambria"/>
                <a:cs typeface="Cambria"/>
              </a:rPr>
              <a:t>Six cases associated with one US dentist </a:t>
            </a:r>
          </a:p>
          <a:p>
            <a:pPr marL="1031875" lvl="1" indent="-515938">
              <a:lnSpc>
                <a:spcPct val="90000"/>
              </a:lnSpc>
              <a:spcBef>
                <a:spcPts val="300"/>
              </a:spcBef>
              <a:buClr>
                <a:srgbClr val="13F909"/>
              </a:buClr>
              <a:buFont typeface="Wingdings" charset="2"/>
              <a:buChar char="Ø"/>
              <a:defRPr/>
            </a:pPr>
            <a:r>
              <a:rPr lang="en-US" sz="2800" i="0" dirty="0">
                <a:effectLst>
                  <a:outerShdw blurRad="38100" dist="38100" dir="2700000" algn="tl">
                    <a:srgbClr val="000000"/>
                  </a:outerShdw>
                </a:effectLst>
                <a:latin typeface="Cambria"/>
                <a:cs typeface="Cambria"/>
              </a:rPr>
              <a:t>Two cases in France, associated with two providers, one an orthopedic surgeon, the other a nurse providing postoperative </a:t>
            </a:r>
            <a:r>
              <a:rPr lang="en-US" sz="2800" i="0" dirty="0" smtClean="0">
                <a:effectLst>
                  <a:outerShdw blurRad="38100" dist="38100" dir="2700000" algn="tl">
                    <a:srgbClr val="000000"/>
                  </a:outerShdw>
                </a:effectLst>
                <a:latin typeface="Cambria"/>
                <a:cs typeface="Cambria"/>
              </a:rPr>
              <a:t>care</a:t>
            </a:r>
          </a:p>
          <a:p>
            <a:pPr marL="1031875" lvl="1" indent="-515938">
              <a:lnSpc>
                <a:spcPct val="90000"/>
              </a:lnSpc>
              <a:spcBef>
                <a:spcPts val="300"/>
              </a:spcBef>
              <a:buClr>
                <a:srgbClr val="13F909"/>
              </a:buClr>
              <a:buFont typeface="Wingdings" charset="2"/>
              <a:buChar char="Ø"/>
              <a:defRPr/>
            </a:pPr>
            <a:endParaRPr lang="en-US" sz="2800" i="0" dirty="0" smtClean="0">
              <a:effectLst>
                <a:outerShdw blurRad="38100" dist="38100" dir="2700000" algn="tl">
                  <a:srgbClr val="000000"/>
                </a:outerShdw>
              </a:effectLst>
              <a:latin typeface="Cambria"/>
              <a:cs typeface="Cambria"/>
            </a:endParaRPr>
          </a:p>
          <a:p>
            <a:pPr marL="1031875" lvl="1" indent="-515938">
              <a:lnSpc>
                <a:spcPct val="90000"/>
              </a:lnSpc>
              <a:spcBef>
                <a:spcPts val="300"/>
              </a:spcBef>
              <a:buClr>
                <a:srgbClr val="13F909"/>
              </a:buClr>
              <a:buFont typeface="Wingdings" charset="2"/>
              <a:buChar char="Ø"/>
              <a:defRPr/>
            </a:pPr>
            <a:endParaRPr lang="en-US" sz="2800" i="0" dirty="0" smtClean="0">
              <a:effectLst>
                <a:outerShdw blurRad="38100" dist="38100" dir="2700000" algn="tl">
                  <a:srgbClr val="000000"/>
                </a:outerShdw>
              </a:effectLst>
              <a:latin typeface="Cambria"/>
              <a:cs typeface="Cambria"/>
            </a:endParaRPr>
          </a:p>
          <a:p>
            <a:pPr marL="1031875" lvl="1" indent="-515938">
              <a:lnSpc>
                <a:spcPct val="90000"/>
              </a:lnSpc>
              <a:spcBef>
                <a:spcPct val="50000"/>
              </a:spcBef>
              <a:buClr>
                <a:srgbClr val="13F909"/>
              </a:buClr>
              <a:buFont typeface="Wingdings" charset="2"/>
              <a:buChar char="Ø"/>
              <a:defRPr/>
            </a:pPr>
            <a:endParaRPr lang="en-US" sz="1600" i="0" dirty="0">
              <a:effectLst>
                <a:outerShdw blurRad="38100" dist="38100" dir="2700000" algn="tl">
                  <a:srgbClr val="000000"/>
                </a:outerShdw>
              </a:effectLst>
              <a:latin typeface="Cambria"/>
              <a:cs typeface="Cambria"/>
            </a:endParaRPr>
          </a:p>
          <a:p>
            <a:pPr marL="1031875" lvl="1" indent="-515938">
              <a:lnSpc>
                <a:spcPct val="90000"/>
              </a:lnSpc>
              <a:spcBef>
                <a:spcPct val="50000"/>
              </a:spcBef>
              <a:buClr>
                <a:srgbClr val="13F909"/>
              </a:buClr>
              <a:buFont typeface="Wingdings" charset="2"/>
              <a:buChar char="Ø"/>
              <a:defRPr/>
            </a:pPr>
            <a:r>
              <a:rPr lang="en-US" sz="2800" i="0" dirty="0">
                <a:effectLst>
                  <a:outerShdw blurRad="38100" dist="38100" dir="2700000" algn="tl">
                    <a:srgbClr val="000000"/>
                  </a:outerShdw>
                </a:effectLst>
                <a:latin typeface="Cambria"/>
                <a:cs typeface="Cambria"/>
              </a:rPr>
              <a:t>One case in Spain, in which a gynecologist </a:t>
            </a:r>
            <a:r>
              <a:rPr lang="en-US" sz="2800" i="0" dirty="0" smtClean="0">
                <a:effectLst>
                  <a:outerShdw blurRad="38100" dist="38100" dir="2700000" algn="tl">
                    <a:srgbClr val="000000"/>
                  </a:outerShdw>
                </a:effectLst>
                <a:latin typeface="Cambria"/>
                <a:cs typeface="Cambria"/>
              </a:rPr>
              <a:t>transmitted </a:t>
            </a:r>
            <a:r>
              <a:rPr lang="en-US" sz="2800" i="0" dirty="0">
                <a:effectLst>
                  <a:outerShdw blurRad="38100" dist="38100" dir="2700000" algn="tl">
                    <a:srgbClr val="000000"/>
                  </a:outerShdw>
                </a:effectLst>
                <a:latin typeface="Cambria"/>
                <a:cs typeface="Cambria"/>
              </a:rPr>
              <a:t>to a single patient during a C-section</a:t>
            </a:r>
            <a:endParaRPr lang="en-US" sz="3200" i="0" dirty="0">
              <a:effectLst>
                <a:outerShdw blurRad="38100" dist="38100" dir="2700000" algn="tl">
                  <a:srgbClr val="000000"/>
                </a:outerShdw>
              </a:effectLst>
              <a:latin typeface="Cambria"/>
              <a:cs typeface="Cambria"/>
            </a:endParaRPr>
          </a:p>
        </p:txBody>
      </p:sp>
      <p:sp>
        <p:nvSpPr>
          <p:cNvPr id="727043" name="Rectangle 3"/>
          <p:cNvSpPr>
            <a:spLocks noChangeArrowheads="1"/>
          </p:cNvSpPr>
          <p:nvPr/>
        </p:nvSpPr>
        <p:spPr bwMode="auto">
          <a:xfrm>
            <a:off x="762000" y="76200"/>
            <a:ext cx="8077200" cy="1371600"/>
          </a:xfrm>
          <a:prstGeom prst="rect">
            <a:avLst/>
          </a:prstGeom>
          <a:noFill/>
          <a:ln w="9525">
            <a:noFill/>
            <a:miter lim="800000"/>
            <a:headEnd/>
            <a:tailEnd/>
          </a:ln>
        </p:spPr>
        <p:txBody>
          <a:bodyPr anchor="ctr">
            <a:prstTxWarp prst="textNoShape">
              <a:avLst/>
            </a:prstTxWarp>
          </a:bodyPr>
          <a:lstStyle/>
          <a:p>
            <a:pPr algn="ctr">
              <a:lnSpc>
                <a:spcPct val="85000"/>
              </a:lnSpc>
              <a:defRPr/>
            </a:pPr>
            <a:r>
              <a:rPr lang="en-US" sz="4800" dirty="0">
                <a:solidFill>
                  <a:srgbClr val="3DF9F9"/>
                </a:solidFill>
                <a:effectLst>
                  <a:outerShdw blurRad="38100" dist="38100" dir="2700000" algn="tl">
                    <a:srgbClr val="000000"/>
                  </a:outerShdw>
                </a:effectLst>
                <a:latin typeface="Cambria"/>
                <a:cs typeface="Cambria"/>
              </a:rPr>
              <a:t>HIV Transmission,</a:t>
            </a:r>
            <a:br>
              <a:rPr lang="en-US" sz="4800" dirty="0">
                <a:solidFill>
                  <a:srgbClr val="3DF9F9"/>
                </a:solidFill>
                <a:effectLst>
                  <a:outerShdw blurRad="38100" dist="38100" dir="2700000" algn="tl">
                    <a:srgbClr val="000000"/>
                  </a:outerShdw>
                </a:effectLst>
                <a:latin typeface="Cambria"/>
                <a:cs typeface="Cambria"/>
              </a:rPr>
            </a:br>
            <a:r>
              <a:rPr lang="en-US" sz="4800" dirty="0">
                <a:solidFill>
                  <a:srgbClr val="3DF9F9"/>
                </a:solidFill>
                <a:effectLst>
                  <a:outerShdw blurRad="38100" dist="38100" dir="2700000" algn="tl">
                    <a:srgbClr val="000000"/>
                  </a:outerShdw>
                </a:effectLst>
                <a:latin typeface="Cambria"/>
                <a:cs typeface="Cambria"/>
              </a:rPr>
              <a:t>Provider-to-Patient</a:t>
            </a:r>
          </a:p>
        </p:txBody>
      </p:sp>
      <p:sp>
        <p:nvSpPr>
          <p:cNvPr id="2" name="TextBox 1"/>
          <p:cNvSpPr txBox="1"/>
          <p:nvPr/>
        </p:nvSpPr>
        <p:spPr>
          <a:xfrm>
            <a:off x="2057400" y="6119336"/>
            <a:ext cx="6092910" cy="584776"/>
          </a:xfrm>
          <a:prstGeom prst="rect">
            <a:avLst/>
          </a:prstGeom>
          <a:noFill/>
        </p:spPr>
        <p:txBody>
          <a:bodyPr wrap="square" rtlCol="0">
            <a:spAutoFit/>
          </a:bodyPr>
          <a:lstStyle/>
          <a:p>
            <a:r>
              <a:rPr lang="en-US" sz="1600" dirty="0" err="1">
                <a:solidFill>
                  <a:srgbClr val="8CFF25"/>
                </a:solidFill>
                <a:effectLst>
                  <a:outerShdw blurRad="50800" dist="38100" dir="2700000" algn="tl" rotWithShape="0">
                    <a:srgbClr val="000000">
                      <a:alpha val="43000"/>
                    </a:srgbClr>
                  </a:outerShdw>
                </a:effectLst>
                <a:latin typeface="Cambria"/>
                <a:cs typeface="Cambria"/>
              </a:rPr>
              <a:t>Mallolas</a:t>
            </a:r>
            <a:r>
              <a:rPr lang="en-US" sz="1600" dirty="0">
                <a:solidFill>
                  <a:srgbClr val="8CFF25"/>
                </a:solidFill>
                <a:effectLst>
                  <a:outerShdw blurRad="50800" dist="38100" dir="2700000" algn="tl" rotWithShape="0">
                    <a:srgbClr val="000000">
                      <a:alpha val="43000"/>
                    </a:srgbClr>
                  </a:outerShdw>
                </a:effectLst>
                <a:latin typeface="Cambria"/>
                <a:cs typeface="Cambria"/>
              </a:rPr>
              <a:t> J</a:t>
            </a:r>
            <a:r>
              <a:rPr lang="en-US" sz="1600" dirty="0" smtClean="0">
                <a:solidFill>
                  <a:srgbClr val="8CFF25"/>
                </a:solidFill>
                <a:effectLst>
                  <a:outerShdw blurRad="50800" dist="38100" dir="2700000" algn="tl" rotWithShape="0">
                    <a:srgbClr val="000000">
                      <a:alpha val="43000"/>
                    </a:srgbClr>
                  </a:outerShdw>
                </a:effectLst>
                <a:latin typeface="Cambria"/>
                <a:cs typeface="Cambria"/>
              </a:rPr>
              <a:t>, </a:t>
            </a:r>
            <a:r>
              <a:rPr lang="en-US" sz="1600" dirty="0">
                <a:solidFill>
                  <a:srgbClr val="8CFF25"/>
                </a:solidFill>
                <a:effectLst>
                  <a:outerShdw blurRad="50800" dist="38100" dir="2700000" algn="tl" rotWithShape="0">
                    <a:srgbClr val="000000">
                      <a:alpha val="43000"/>
                    </a:srgbClr>
                  </a:outerShdw>
                </a:effectLst>
                <a:latin typeface="Cambria"/>
                <a:cs typeface="Cambria"/>
              </a:rPr>
              <a:t>et al. Transmission of HIV-1 from an obstetrician to a patient during a caesarean section. AIDS. 2006;20(2):285-7</a:t>
            </a:r>
          </a:p>
        </p:txBody>
      </p:sp>
      <p:sp>
        <p:nvSpPr>
          <p:cNvPr id="3" name="TextBox 2"/>
          <p:cNvSpPr txBox="1"/>
          <p:nvPr/>
        </p:nvSpPr>
        <p:spPr>
          <a:xfrm>
            <a:off x="2133600" y="3505200"/>
            <a:ext cx="6248400" cy="1384995"/>
          </a:xfrm>
          <a:prstGeom prst="rect">
            <a:avLst/>
          </a:prstGeom>
          <a:noFill/>
        </p:spPr>
        <p:txBody>
          <a:bodyPr wrap="square" rtlCol="0">
            <a:spAutoFit/>
          </a:bodyPr>
          <a:lstStyle/>
          <a:p>
            <a:r>
              <a:rPr lang="en-US" sz="1600" dirty="0">
                <a:solidFill>
                  <a:srgbClr val="8CFF25"/>
                </a:solidFill>
                <a:effectLst>
                  <a:outerShdw blurRad="50800" dist="38100" dir="2700000" algn="tl" rotWithShape="0">
                    <a:srgbClr val="000000">
                      <a:alpha val="43000"/>
                    </a:srgbClr>
                  </a:outerShdw>
                </a:effectLst>
                <a:latin typeface="Cambria"/>
                <a:cs typeface="Cambria"/>
              </a:rPr>
              <a:t>Lot </a:t>
            </a:r>
            <a:r>
              <a:rPr lang="en-US" sz="1600" dirty="0" smtClean="0">
                <a:solidFill>
                  <a:srgbClr val="8CFF25"/>
                </a:solidFill>
                <a:effectLst>
                  <a:outerShdw blurRad="50800" dist="38100" dir="2700000" algn="tl" rotWithShape="0">
                    <a:srgbClr val="000000">
                      <a:alpha val="43000"/>
                    </a:srgbClr>
                  </a:outerShdw>
                </a:effectLst>
                <a:latin typeface="Cambria"/>
                <a:cs typeface="Cambria"/>
              </a:rPr>
              <a:t>F, </a:t>
            </a:r>
            <a:r>
              <a:rPr lang="en-US" sz="1600" dirty="0">
                <a:solidFill>
                  <a:srgbClr val="8CFF25"/>
                </a:solidFill>
                <a:effectLst>
                  <a:outerShdw blurRad="50800" dist="38100" dir="2700000" algn="tl" rotWithShape="0">
                    <a:srgbClr val="000000">
                      <a:alpha val="43000"/>
                    </a:srgbClr>
                  </a:outerShdw>
                </a:effectLst>
                <a:latin typeface="Cambria"/>
                <a:cs typeface="Cambria"/>
              </a:rPr>
              <a:t>et al. Probable transmission of HIV from an orthopedic surgeon to a patient in France. Ann Intern Med. 1999;130(1):1-</a:t>
            </a:r>
            <a:r>
              <a:rPr lang="en-US" sz="1400" dirty="0">
                <a:solidFill>
                  <a:srgbClr val="8CFF25"/>
                </a:solidFill>
                <a:effectLst>
                  <a:outerShdw blurRad="50800" dist="38100" dir="2700000" algn="tl" rotWithShape="0">
                    <a:srgbClr val="000000">
                      <a:alpha val="43000"/>
                    </a:srgbClr>
                  </a:outerShdw>
                </a:effectLst>
                <a:latin typeface="Cambria"/>
                <a:cs typeface="Cambria"/>
              </a:rPr>
              <a:t>6.</a:t>
            </a:r>
            <a:endParaRPr lang="en-US" sz="400" dirty="0">
              <a:solidFill>
                <a:srgbClr val="8CFF25"/>
              </a:solidFill>
              <a:effectLst>
                <a:outerShdw blurRad="50800" dist="38100" dir="2700000" algn="tl" rotWithShape="0">
                  <a:srgbClr val="000000">
                    <a:alpha val="43000"/>
                  </a:srgbClr>
                </a:outerShdw>
              </a:effectLst>
              <a:latin typeface="Cambria"/>
              <a:cs typeface="Cambria"/>
            </a:endParaRPr>
          </a:p>
          <a:p>
            <a:endParaRPr lang="en-US" sz="400" dirty="0">
              <a:solidFill>
                <a:srgbClr val="8CFF25"/>
              </a:solidFill>
              <a:effectLst>
                <a:outerShdw blurRad="50800" dist="38100" dir="2700000" algn="tl" rotWithShape="0">
                  <a:srgbClr val="000000">
                    <a:alpha val="43000"/>
                  </a:srgbClr>
                </a:outerShdw>
              </a:effectLst>
              <a:latin typeface="Cambria"/>
              <a:cs typeface="Cambria"/>
            </a:endParaRPr>
          </a:p>
          <a:p>
            <a:r>
              <a:rPr lang="en-US" sz="1600" dirty="0" err="1">
                <a:solidFill>
                  <a:srgbClr val="8CFF25"/>
                </a:solidFill>
                <a:effectLst>
                  <a:outerShdw blurRad="50800" dist="38100" dir="2700000" algn="tl" rotWithShape="0">
                    <a:srgbClr val="000000">
                      <a:alpha val="43000"/>
                    </a:srgbClr>
                  </a:outerShdw>
                </a:effectLst>
                <a:latin typeface="Cambria"/>
                <a:cs typeface="Cambria"/>
              </a:rPr>
              <a:t>Goujon</a:t>
            </a:r>
            <a:r>
              <a:rPr lang="en-US" sz="1600" dirty="0">
                <a:solidFill>
                  <a:srgbClr val="8CFF25"/>
                </a:solidFill>
                <a:effectLst>
                  <a:outerShdw blurRad="50800" dist="38100" dir="2700000" algn="tl" rotWithShape="0">
                    <a:srgbClr val="000000">
                      <a:alpha val="43000"/>
                    </a:srgbClr>
                  </a:outerShdw>
                </a:effectLst>
                <a:latin typeface="Cambria"/>
                <a:cs typeface="Cambria"/>
              </a:rPr>
              <a:t> </a:t>
            </a:r>
            <a:r>
              <a:rPr lang="en-US" sz="1600" dirty="0" smtClean="0">
                <a:solidFill>
                  <a:srgbClr val="8CFF25"/>
                </a:solidFill>
                <a:effectLst>
                  <a:outerShdw blurRad="50800" dist="38100" dir="2700000" algn="tl" rotWithShape="0">
                    <a:srgbClr val="000000">
                      <a:alpha val="43000"/>
                    </a:srgbClr>
                  </a:outerShdw>
                </a:effectLst>
                <a:latin typeface="Cambria"/>
                <a:cs typeface="Cambria"/>
              </a:rPr>
              <a:t>CP, </a:t>
            </a:r>
            <a:r>
              <a:rPr lang="en-US" sz="1600" dirty="0">
                <a:solidFill>
                  <a:srgbClr val="8CFF25"/>
                </a:solidFill>
                <a:effectLst>
                  <a:outerShdw blurRad="50800" dist="38100" dir="2700000" algn="tl" rotWithShape="0">
                    <a:srgbClr val="000000">
                      <a:alpha val="43000"/>
                    </a:srgbClr>
                  </a:outerShdw>
                </a:effectLst>
                <a:latin typeface="Cambria"/>
                <a:cs typeface="Cambria"/>
              </a:rPr>
              <a:t>et al. Phylogenetic analyses indicate an atypical nurse-to-patient transmission of human immunodeficiency virus type 1. J </a:t>
            </a:r>
            <a:r>
              <a:rPr lang="en-US" sz="1600" dirty="0" err="1">
                <a:solidFill>
                  <a:srgbClr val="8CFF25"/>
                </a:solidFill>
                <a:effectLst>
                  <a:outerShdw blurRad="50800" dist="38100" dir="2700000" algn="tl" rotWithShape="0">
                    <a:srgbClr val="000000">
                      <a:alpha val="43000"/>
                    </a:srgbClr>
                  </a:outerShdw>
                </a:effectLst>
                <a:latin typeface="Cambria"/>
                <a:cs typeface="Cambria"/>
              </a:rPr>
              <a:t>Virol</a:t>
            </a:r>
            <a:r>
              <a:rPr lang="en-US" sz="1600" dirty="0">
                <a:solidFill>
                  <a:srgbClr val="8CFF25"/>
                </a:solidFill>
                <a:effectLst>
                  <a:outerShdw blurRad="50800" dist="38100" dir="2700000" algn="tl" rotWithShape="0">
                    <a:srgbClr val="000000">
                      <a:alpha val="43000"/>
                    </a:srgbClr>
                  </a:outerShdw>
                </a:effectLst>
                <a:latin typeface="Cambria"/>
                <a:cs typeface="Cambria"/>
              </a:rPr>
              <a:t>. 2000;74(6):2525-32.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27043"/>
                                        </p:tgtEl>
                                        <p:attrNameLst>
                                          <p:attrName>style.visibility</p:attrName>
                                        </p:attrNameLst>
                                      </p:cBhvr>
                                      <p:to>
                                        <p:strVal val="visible"/>
                                      </p:to>
                                    </p:set>
                                    <p:animEffect transition="in" filter="slide(fromLeft)">
                                      <p:cBhvr>
                                        <p:cTn id="7" dur="500"/>
                                        <p:tgtEl>
                                          <p:spTgt spid="72704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27042">
                                            <p:txEl>
                                              <p:pRg st="0" end="0"/>
                                            </p:txEl>
                                          </p:spTgt>
                                        </p:tgtEl>
                                        <p:attrNameLst>
                                          <p:attrName>style.visibility</p:attrName>
                                        </p:attrNameLst>
                                      </p:cBhvr>
                                      <p:to>
                                        <p:strVal val="visible"/>
                                      </p:to>
                                    </p:set>
                                    <p:animEffect transition="in" filter="fade">
                                      <p:cBhvr>
                                        <p:cTn id="11" dur="1000"/>
                                        <p:tgtEl>
                                          <p:spTgt spid="727042">
                                            <p:txEl>
                                              <p:pRg st="0" end="0"/>
                                            </p:txEl>
                                          </p:spTgt>
                                        </p:tgtEl>
                                      </p:cBhvr>
                                    </p:animEffect>
                                    <p:anim calcmode="lin" valueType="num">
                                      <p:cBhvr>
                                        <p:cTn id="12" dur="1000" fill="hold"/>
                                        <p:tgtEl>
                                          <p:spTgt spid="72704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2704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727042">
                                            <p:txEl>
                                              <p:pRg st="1" end="1"/>
                                            </p:txEl>
                                          </p:spTgt>
                                        </p:tgtEl>
                                        <p:attrNameLst>
                                          <p:attrName>style.visibility</p:attrName>
                                        </p:attrNameLst>
                                      </p:cBhvr>
                                      <p:to>
                                        <p:strVal val="visible"/>
                                      </p:to>
                                    </p:set>
                                    <p:animEffect transition="in" filter="fade">
                                      <p:cBhvr>
                                        <p:cTn id="17" dur="1000"/>
                                        <p:tgtEl>
                                          <p:spTgt spid="727042">
                                            <p:txEl>
                                              <p:pRg st="1" end="1"/>
                                            </p:txEl>
                                          </p:spTgt>
                                        </p:tgtEl>
                                      </p:cBhvr>
                                    </p:animEffect>
                                    <p:anim calcmode="lin" valueType="num">
                                      <p:cBhvr>
                                        <p:cTn id="18" dur="1000" fill="hold"/>
                                        <p:tgtEl>
                                          <p:spTgt spid="72704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2704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727042">
                                            <p:txEl>
                                              <p:pRg st="2" end="2"/>
                                            </p:txEl>
                                          </p:spTgt>
                                        </p:tgtEl>
                                        <p:attrNameLst>
                                          <p:attrName>style.visibility</p:attrName>
                                        </p:attrNameLst>
                                      </p:cBhvr>
                                      <p:to>
                                        <p:strVal val="visible"/>
                                      </p:to>
                                    </p:set>
                                    <p:animEffect transition="in" filter="fade">
                                      <p:cBhvr>
                                        <p:cTn id="23" dur="1000"/>
                                        <p:tgtEl>
                                          <p:spTgt spid="727042">
                                            <p:txEl>
                                              <p:pRg st="2" end="2"/>
                                            </p:txEl>
                                          </p:spTgt>
                                        </p:tgtEl>
                                      </p:cBhvr>
                                    </p:animEffect>
                                    <p:anim calcmode="lin" valueType="num">
                                      <p:cBhvr>
                                        <p:cTn id="24" dur="1000" fill="hold"/>
                                        <p:tgtEl>
                                          <p:spTgt spid="72704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2704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727042">
                                            <p:txEl>
                                              <p:pRg st="6" end="6"/>
                                            </p:txEl>
                                          </p:spTgt>
                                        </p:tgtEl>
                                        <p:attrNameLst>
                                          <p:attrName>style.visibility</p:attrName>
                                        </p:attrNameLst>
                                      </p:cBhvr>
                                      <p:to>
                                        <p:strVal val="visible"/>
                                      </p:to>
                                    </p:set>
                                    <p:animEffect transition="in" filter="fade">
                                      <p:cBhvr>
                                        <p:cTn id="29" dur="1000"/>
                                        <p:tgtEl>
                                          <p:spTgt spid="727042">
                                            <p:txEl>
                                              <p:pRg st="6" end="6"/>
                                            </p:txEl>
                                          </p:spTgt>
                                        </p:tgtEl>
                                      </p:cBhvr>
                                    </p:animEffect>
                                    <p:anim calcmode="lin" valueType="num">
                                      <p:cBhvr>
                                        <p:cTn id="30" dur="1000" fill="hold"/>
                                        <p:tgtEl>
                                          <p:spTgt spid="72704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727042">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5"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strVal val="#ppt_w*0.70"/>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Effect transition="in" filter="fade">
                                      <p:cBhvr>
                                        <p:cTn id="37" dur="1000"/>
                                        <p:tgtEl>
                                          <p:spTgt spid="3"/>
                                        </p:tgtEl>
                                      </p:cBhvr>
                                    </p:animEffect>
                                  </p:childTnLst>
                                </p:cTn>
                              </p:par>
                            </p:childTnLst>
                          </p:cTn>
                        </p:par>
                        <p:par>
                          <p:cTn id="38" fill="hold">
                            <p:stCondLst>
                              <p:cond delay="5500"/>
                            </p:stCondLst>
                            <p:childTnLst>
                              <p:par>
                                <p:cTn id="39" presetID="55" presetClass="entr" presetSubtype="0"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1000" fill="hold"/>
                                        <p:tgtEl>
                                          <p:spTgt spid="2"/>
                                        </p:tgtEl>
                                        <p:attrNameLst>
                                          <p:attrName>ppt_w</p:attrName>
                                        </p:attrNameLst>
                                      </p:cBhvr>
                                      <p:tavLst>
                                        <p:tav tm="0">
                                          <p:val>
                                            <p:strVal val="#ppt_w*0.70"/>
                                          </p:val>
                                        </p:tav>
                                        <p:tav tm="100000">
                                          <p:val>
                                            <p:strVal val="#ppt_w"/>
                                          </p:val>
                                        </p:tav>
                                      </p:tavLst>
                                    </p:anim>
                                    <p:anim calcmode="lin" valueType="num">
                                      <p:cBhvr>
                                        <p:cTn id="42" dur="1000" fill="hold"/>
                                        <p:tgtEl>
                                          <p:spTgt spid="2"/>
                                        </p:tgtEl>
                                        <p:attrNameLst>
                                          <p:attrName>ppt_h</p:attrName>
                                        </p:attrNameLst>
                                      </p:cBhvr>
                                      <p:tavLst>
                                        <p:tav tm="0">
                                          <p:val>
                                            <p:strVal val="#ppt_h"/>
                                          </p:val>
                                        </p:tav>
                                        <p:tav tm="100000">
                                          <p:val>
                                            <p:strVal val="#ppt_h"/>
                                          </p:val>
                                        </p:tav>
                                      </p:tavLst>
                                    </p:anim>
                                    <p:animEffect transition="in" filter="fade">
                                      <p:cBhvr>
                                        <p:cTn id="4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2" grpId="0" build="p" bldLvl="2"/>
      <p:bldP spid="727043" grpId="0" autoUpdateAnimBg="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body" idx="1"/>
          </p:nvPr>
        </p:nvSpPr>
        <p:spPr>
          <a:xfrm>
            <a:off x="152400" y="952500"/>
            <a:ext cx="8915400" cy="5257800"/>
          </a:xfrm>
        </p:spPr>
        <p:txBody>
          <a:bodyPr/>
          <a:lstStyle/>
          <a:p>
            <a:pPr marL="2111375" indent="-2111375" eaLnBrk="1" hangingPunct="1">
              <a:lnSpc>
                <a:spcPct val="85000"/>
              </a:lnSpc>
              <a:spcBef>
                <a:spcPts val="184"/>
              </a:spcBef>
              <a:buClr>
                <a:srgbClr val="FF120C"/>
              </a:buClr>
              <a:buSzPct val="150000"/>
              <a:buNone/>
              <a:tabLst>
                <a:tab pos="2111375" algn="l"/>
              </a:tabLst>
              <a:defRPr/>
            </a:pPr>
            <a:r>
              <a:rPr lang="en-US" sz="4000" dirty="0" smtClean="0">
                <a:solidFill>
                  <a:srgbClr val="FF0000"/>
                </a:solidFill>
                <a:effectLst>
                  <a:outerShdw blurRad="38100" dist="38100" dir="2700000" algn="tl">
                    <a:srgbClr val="000000"/>
                  </a:outerShdw>
                </a:effectLst>
                <a:latin typeface="Cambria"/>
                <a:ea typeface="+mn-ea"/>
                <a:cs typeface="Cambria"/>
              </a:rPr>
              <a:t>•</a:t>
            </a:r>
            <a:r>
              <a:rPr lang="en-US" sz="4400" dirty="0" smtClean="0">
                <a:solidFill>
                  <a:srgbClr val="FF0000"/>
                </a:solidFill>
                <a:effectLst>
                  <a:outerShdw blurRad="38100" dist="38100" dir="2700000" algn="tl">
                    <a:srgbClr val="000000"/>
                  </a:outerShdw>
                </a:effectLst>
                <a:latin typeface="Cambria"/>
                <a:ea typeface="+mn-ea"/>
                <a:cs typeface="Cambria"/>
              </a:rPr>
              <a:t>  </a:t>
            </a:r>
            <a:r>
              <a:rPr lang="en-US" sz="2800" dirty="0" smtClean="0">
                <a:effectLst>
                  <a:outerShdw blurRad="38100" dist="38100" dir="2700000" algn="tl">
                    <a:srgbClr val="000000"/>
                  </a:outerShdw>
                </a:effectLst>
                <a:latin typeface="Cambria"/>
                <a:ea typeface="+mn-ea"/>
                <a:cs typeface="Cambria"/>
              </a:rPr>
              <a:t>Patient </a:t>
            </a:r>
            <a:r>
              <a:rPr lang="en-US" sz="2800" dirty="0">
                <a:effectLst>
                  <a:outerShdw blurRad="38100" dist="38100" dir="2700000" algn="tl">
                    <a:srgbClr val="000000"/>
                  </a:outerShdw>
                </a:effectLst>
                <a:latin typeface="Cambria"/>
                <a:ea typeface="+mn-ea"/>
                <a:cs typeface="Cambria"/>
              </a:rPr>
              <a:t>A - six visits; two third molar extractions, </a:t>
            </a:r>
            <a:r>
              <a:rPr lang="en-US" sz="2800" dirty="0" smtClean="0">
                <a:effectLst>
                  <a:outerShdw blurRad="38100" dist="38100" dir="2700000" algn="tl">
                    <a:srgbClr val="000000"/>
                  </a:outerShdw>
                </a:effectLst>
                <a:latin typeface="Cambria"/>
                <a:ea typeface="+mn-ea"/>
                <a:cs typeface="Cambria"/>
              </a:rPr>
              <a:t>numerous procedures</a:t>
            </a:r>
          </a:p>
          <a:p>
            <a:pPr marL="2111375" indent="-2111375" eaLnBrk="1" hangingPunct="1">
              <a:lnSpc>
                <a:spcPct val="85000"/>
              </a:lnSpc>
              <a:spcBef>
                <a:spcPts val="184"/>
              </a:spcBef>
              <a:buClr>
                <a:srgbClr val="FF120C"/>
              </a:buClr>
              <a:buSzPct val="150000"/>
              <a:buNone/>
              <a:tabLst>
                <a:tab pos="2111375" algn="l"/>
              </a:tabLst>
              <a:defRPr/>
            </a:pPr>
            <a:r>
              <a:rPr lang="en-US" sz="4000" dirty="0">
                <a:solidFill>
                  <a:srgbClr val="FF0000"/>
                </a:solidFill>
                <a:effectLst>
                  <a:outerShdw blurRad="38100" dist="38100" dir="2700000" algn="tl">
                    <a:srgbClr val="000000"/>
                  </a:outerShdw>
                </a:effectLst>
                <a:latin typeface="Cambria"/>
                <a:cs typeface="Cambria"/>
              </a:rPr>
              <a:t>•</a:t>
            </a:r>
            <a:r>
              <a:rPr lang="en-US" sz="4400" dirty="0">
                <a:solidFill>
                  <a:srgbClr val="FF0000"/>
                </a:solidFill>
                <a:effectLst>
                  <a:outerShdw blurRad="38100" dist="38100" dir="2700000" algn="tl">
                    <a:srgbClr val="000000"/>
                  </a:outerShdw>
                </a:effectLst>
                <a:latin typeface="Cambria"/>
                <a:cs typeface="Cambria"/>
              </a:rPr>
              <a:t>  </a:t>
            </a:r>
            <a:r>
              <a:rPr lang="en-US" sz="2800" dirty="0">
                <a:effectLst>
                  <a:outerShdw blurRad="38100" dist="38100" dir="2700000" algn="tl">
                    <a:srgbClr val="000000"/>
                  </a:outerShdw>
                </a:effectLst>
                <a:latin typeface="Cambria"/>
                <a:cs typeface="Cambria"/>
              </a:rPr>
              <a:t>Patient </a:t>
            </a:r>
            <a:r>
              <a:rPr lang="en-US" sz="2800" dirty="0" smtClean="0">
                <a:effectLst>
                  <a:outerShdw blurRad="38100" dist="38100" dir="2700000" algn="tl">
                    <a:srgbClr val="000000"/>
                  </a:outerShdw>
                </a:effectLst>
                <a:latin typeface="Cambria"/>
                <a:ea typeface="+mn-ea"/>
                <a:cs typeface="Cambria"/>
              </a:rPr>
              <a:t>B </a:t>
            </a:r>
            <a:r>
              <a:rPr lang="en-US" sz="2800" dirty="0">
                <a:effectLst>
                  <a:outerShdw blurRad="38100" dist="38100" dir="2700000" algn="tl">
                    <a:srgbClr val="000000"/>
                  </a:outerShdw>
                </a:effectLst>
                <a:latin typeface="Cambria"/>
                <a:ea typeface="+mn-ea"/>
                <a:cs typeface="Cambria"/>
              </a:rPr>
              <a:t>- 21 visits; </a:t>
            </a:r>
            <a:r>
              <a:rPr lang="en-US" sz="2800" dirty="0" smtClean="0">
                <a:effectLst>
                  <a:outerShdw blurRad="38100" dist="38100" dir="2700000" algn="tl">
                    <a:srgbClr val="000000"/>
                  </a:outerShdw>
                </a:effectLst>
                <a:latin typeface="Cambria"/>
                <a:ea typeface="+mn-ea"/>
                <a:cs typeface="Cambria"/>
              </a:rPr>
              <a:t>extractions, prophylaxis</a:t>
            </a:r>
            <a:r>
              <a:rPr lang="en-US" sz="2800" dirty="0">
                <a:effectLst>
                  <a:outerShdw blurRad="38100" dist="38100" dir="2700000" algn="tl">
                    <a:srgbClr val="000000"/>
                  </a:outerShdw>
                </a:effectLst>
                <a:latin typeface="Cambria"/>
                <a:ea typeface="+mn-ea"/>
                <a:cs typeface="Cambria"/>
              </a:rPr>
              <a:t>, </a:t>
            </a:r>
            <a:r>
              <a:rPr lang="en-US" sz="2800" dirty="0" smtClean="0">
                <a:effectLst>
                  <a:outerShdw blurRad="38100" dist="38100" dir="2700000" algn="tl">
                    <a:srgbClr val="000000"/>
                  </a:outerShdw>
                </a:effectLst>
                <a:latin typeface="Cambria"/>
                <a:ea typeface="+mn-ea"/>
                <a:cs typeface="Cambria"/>
              </a:rPr>
              <a:t>prosthodontics</a:t>
            </a:r>
            <a:endParaRPr lang="en-US" sz="2800" dirty="0">
              <a:effectLst>
                <a:outerShdw blurRad="38100" dist="38100" dir="2700000" algn="tl">
                  <a:srgbClr val="000000"/>
                </a:outerShdw>
              </a:effectLst>
              <a:latin typeface="Cambria"/>
              <a:cs typeface="Cambria"/>
            </a:endParaRPr>
          </a:p>
          <a:p>
            <a:pPr marL="2111375" indent="-2111375" eaLnBrk="1" hangingPunct="1">
              <a:lnSpc>
                <a:spcPct val="85000"/>
              </a:lnSpc>
              <a:spcBef>
                <a:spcPts val="184"/>
              </a:spcBef>
              <a:buClr>
                <a:srgbClr val="FF120C"/>
              </a:buClr>
              <a:buSzPct val="150000"/>
              <a:buNone/>
              <a:tabLst>
                <a:tab pos="2111375" algn="l"/>
              </a:tabLst>
              <a:defRPr/>
            </a:pPr>
            <a:r>
              <a:rPr lang="en-US" sz="4000" dirty="0" smtClean="0">
                <a:solidFill>
                  <a:srgbClr val="FF0000"/>
                </a:solidFill>
                <a:effectLst>
                  <a:outerShdw blurRad="38100" dist="38100" dir="2700000" algn="tl">
                    <a:srgbClr val="000000"/>
                  </a:outerShdw>
                </a:effectLst>
                <a:latin typeface="Cambria"/>
                <a:cs typeface="Cambria"/>
              </a:rPr>
              <a:t>•</a:t>
            </a:r>
            <a:r>
              <a:rPr lang="en-US" sz="4400" dirty="0" smtClean="0">
                <a:solidFill>
                  <a:srgbClr val="FF0000"/>
                </a:solidFill>
                <a:effectLst>
                  <a:outerShdw blurRad="38100" dist="38100" dir="2700000" algn="tl">
                    <a:srgbClr val="000000"/>
                  </a:outerShdw>
                </a:effectLst>
                <a:latin typeface="Cambria"/>
                <a:cs typeface="Cambria"/>
              </a:rPr>
              <a:t>  </a:t>
            </a:r>
            <a:r>
              <a:rPr lang="en-US" sz="2800" dirty="0">
                <a:effectLst>
                  <a:outerShdw blurRad="38100" dist="38100" dir="2700000" algn="tl">
                    <a:srgbClr val="000000"/>
                  </a:outerShdw>
                </a:effectLst>
                <a:latin typeface="Cambria"/>
                <a:cs typeface="Cambria"/>
              </a:rPr>
              <a:t>Patient </a:t>
            </a:r>
            <a:r>
              <a:rPr lang="en-US" sz="2800" dirty="0" smtClean="0">
                <a:effectLst>
                  <a:outerShdw blurRad="38100" dist="38100" dir="2700000" algn="tl">
                    <a:srgbClr val="000000"/>
                  </a:outerShdw>
                </a:effectLst>
                <a:latin typeface="Cambria"/>
                <a:ea typeface="+mn-ea"/>
                <a:cs typeface="Cambria"/>
              </a:rPr>
              <a:t>C </a:t>
            </a:r>
            <a:r>
              <a:rPr lang="en-US" sz="2800" dirty="0">
                <a:effectLst>
                  <a:outerShdw blurRad="38100" dist="38100" dir="2700000" algn="tl">
                    <a:srgbClr val="000000"/>
                  </a:outerShdw>
                </a:effectLst>
                <a:latin typeface="Cambria"/>
                <a:ea typeface="+mn-ea"/>
                <a:cs typeface="Cambria"/>
              </a:rPr>
              <a:t>- 14 visits; extractions, periodontal scaling, </a:t>
            </a:r>
            <a:r>
              <a:rPr lang="en-US" sz="2800" dirty="0" smtClean="0">
                <a:effectLst>
                  <a:outerShdw blurRad="38100" dist="38100" dir="2700000" algn="tl">
                    <a:srgbClr val="000000"/>
                  </a:outerShdw>
                </a:effectLst>
                <a:latin typeface="Cambria"/>
                <a:ea typeface="+mn-ea"/>
                <a:cs typeface="Cambria"/>
              </a:rPr>
              <a:t>restorative fillings</a:t>
            </a:r>
            <a:endParaRPr lang="en-US" sz="2800" dirty="0">
              <a:effectLst>
                <a:outerShdw blurRad="38100" dist="38100" dir="2700000" algn="tl">
                  <a:srgbClr val="000000"/>
                </a:outerShdw>
              </a:effectLst>
              <a:latin typeface="Cambria"/>
              <a:cs typeface="Cambria"/>
            </a:endParaRPr>
          </a:p>
          <a:p>
            <a:pPr marL="2111375" indent="-2111375" eaLnBrk="1" hangingPunct="1">
              <a:lnSpc>
                <a:spcPct val="85000"/>
              </a:lnSpc>
              <a:spcBef>
                <a:spcPts val="184"/>
              </a:spcBef>
              <a:buClr>
                <a:srgbClr val="FF120C"/>
              </a:buClr>
              <a:buSzPct val="150000"/>
              <a:buNone/>
              <a:tabLst>
                <a:tab pos="2111375" algn="l"/>
              </a:tabLst>
              <a:defRPr/>
            </a:pPr>
            <a:r>
              <a:rPr lang="en-US" sz="4000" dirty="0" smtClean="0">
                <a:solidFill>
                  <a:srgbClr val="FF0000"/>
                </a:solidFill>
                <a:effectLst>
                  <a:outerShdw blurRad="38100" dist="38100" dir="2700000" algn="tl">
                    <a:srgbClr val="000000"/>
                  </a:outerShdw>
                </a:effectLst>
                <a:latin typeface="Cambria"/>
                <a:cs typeface="Cambria"/>
              </a:rPr>
              <a:t>•</a:t>
            </a:r>
            <a:r>
              <a:rPr lang="en-US" sz="4400" dirty="0" smtClean="0">
                <a:solidFill>
                  <a:srgbClr val="FF0000"/>
                </a:solidFill>
                <a:effectLst>
                  <a:outerShdw blurRad="38100" dist="38100" dir="2700000" algn="tl">
                    <a:srgbClr val="000000"/>
                  </a:outerShdw>
                </a:effectLst>
                <a:latin typeface="Cambria"/>
                <a:cs typeface="Cambria"/>
              </a:rPr>
              <a:t>  </a:t>
            </a:r>
            <a:r>
              <a:rPr lang="en-US" sz="2800" dirty="0">
                <a:effectLst>
                  <a:outerShdw blurRad="38100" dist="38100" dir="2700000" algn="tl">
                    <a:srgbClr val="000000"/>
                  </a:outerShdw>
                </a:effectLst>
                <a:latin typeface="Cambria"/>
                <a:cs typeface="Cambria"/>
              </a:rPr>
              <a:t>Patient </a:t>
            </a:r>
            <a:r>
              <a:rPr lang="en-US" sz="2800" dirty="0" smtClean="0">
                <a:effectLst>
                  <a:outerShdw blurRad="38100" dist="38100" dir="2700000" algn="tl">
                    <a:srgbClr val="000000"/>
                  </a:outerShdw>
                </a:effectLst>
                <a:latin typeface="Cambria"/>
                <a:ea typeface="+mn-ea"/>
                <a:cs typeface="Cambria"/>
              </a:rPr>
              <a:t>E </a:t>
            </a:r>
            <a:r>
              <a:rPr lang="en-US" sz="2800" dirty="0">
                <a:effectLst>
                  <a:outerShdw blurRad="38100" dist="38100" dir="2700000" algn="tl">
                    <a:srgbClr val="000000"/>
                  </a:outerShdw>
                </a:effectLst>
                <a:latin typeface="Cambria"/>
                <a:ea typeface="+mn-ea"/>
                <a:cs typeface="Cambria"/>
              </a:rPr>
              <a:t>- 14 visits; prophylaxis, fillings, crowns, </a:t>
            </a:r>
            <a:r>
              <a:rPr lang="en-US" sz="2800" dirty="0" err="1" smtClean="0">
                <a:effectLst>
                  <a:outerShdw blurRad="38100" dist="38100" dir="2700000" algn="tl">
                    <a:srgbClr val="000000"/>
                  </a:outerShdw>
                </a:effectLst>
                <a:latin typeface="Cambria"/>
                <a:ea typeface="+mn-ea"/>
                <a:cs typeface="Cambria"/>
              </a:rPr>
              <a:t>endodontics</a:t>
            </a:r>
            <a:endParaRPr lang="en-US" sz="2800" dirty="0">
              <a:effectLst>
                <a:outerShdw blurRad="38100" dist="38100" dir="2700000" algn="tl">
                  <a:srgbClr val="000000"/>
                </a:outerShdw>
              </a:effectLst>
              <a:latin typeface="Cambria"/>
              <a:cs typeface="Cambria"/>
            </a:endParaRPr>
          </a:p>
          <a:p>
            <a:pPr marL="2286000" indent="-2286000" eaLnBrk="1" hangingPunct="1">
              <a:lnSpc>
                <a:spcPct val="85000"/>
              </a:lnSpc>
              <a:spcBef>
                <a:spcPts val="184"/>
              </a:spcBef>
              <a:buClr>
                <a:srgbClr val="FF120C"/>
              </a:buClr>
              <a:buSzPct val="150000"/>
              <a:buNone/>
              <a:tabLst>
                <a:tab pos="2286000" algn="l"/>
              </a:tabLst>
              <a:defRPr/>
            </a:pPr>
            <a:r>
              <a:rPr lang="en-US" sz="4000" dirty="0" smtClean="0">
                <a:solidFill>
                  <a:srgbClr val="FF0000"/>
                </a:solidFill>
                <a:effectLst>
                  <a:outerShdw blurRad="38100" dist="38100" dir="2700000" algn="tl">
                    <a:srgbClr val="000000"/>
                  </a:outerShdw>
                </a:effectLst>
                <a:latin typeface="Cambria"/>
                <a:cs typeface="Cambria"/>
              </a:rPr>
              <a:t>•</a:t>
            </a:r>
            <a:r>
              <a:rPr lang="en-US" sz="4400" dirty="0" smtClean="0">
                <a:solidFill>
                  <a:srgbClr val="FF0000"/>
                </a:solidFill>
                <a:effectLst>
                  <a:outerShdw blurRad="38100" dist="38100" dir="2700000" algn="tl">
                    <a:srgbClr val="000000"/>
                  </a:outerShdw>
                </a:effectLst>
                <a:latin typeface="Cambria"/>
                <a:cs typeface="Cambria"/>
              </a:rPr>
              <a:t>  </a:t>
            </a:r>
            <a:r>
              <a:rPr lang="en-US" sz="2800" dirty="0">
                <a:effectLst>
                  <a:outerShdw blurRad="38100" dist="38100" dir="2700000" algn="tl">
                    <a:srgbClr val="000000"/>
                  </a:outerShdw>
                </a:effectLst>
                <a:latin typeface="Cambria"/>
                <a:cs typeface="Cambria"/>
              </a:rPr>
              <a:t>Patient </a:t>
            </a:r>
            <a:r>
              <a:rPr lang="en-US" sz="2800" dirty="0" smtClean="0">
                <a:effectLst>
                  <a:outerShdw blurRad="38100" dist="38100" dir="2700000" algn="tl">
                    <a:srgbClr val="000000"/>
                  </a:outerShdw>
                </a:effectLst>
                <a:latin typeface="Cambria"/>
                <a:ea typeface="+mn-ea"/>
                <a:cs typeface="Cambria"/>
              </a:rPr>
              <a:t>G </a:t>
            </a:r>
            <a:r>
              <a:rPr lang="en-US" sz="2800" dirty="0">
                <a:effectLst>
                  <a:outerShdw blurRad="38100" dist="38100" dir="2700000" algn="tl">
                    <a:srgbClr val="000000"/>
                  </a:outerShdw>
                </a:effectLst>
                <a:latin typeface="Cambria"/>
                <a:ea typeface="+mn-ea"/>
                <a:cs typeface="Cambria"/>
              </a:rPr>
              <a:t>- two visits; </a:t>
            </a:r>
            <a:r>
              <a:rPr lang="en-US" sz="2800" dirty="0" err="1">
                <a:effectLst>
                  <a:outerShdw blurRad="38100" dist="38100" dir="2700000" algn="tl">
                    <a:srgbClr val="000000"/>
                  </a:outerShdw>
                </a:effectLst>
                <a:latin typeface="Cambria"/>
                <a:ea typeface="+mn-ea"/>
                <a:cs typeface="Cambria"/>
              </a:rPr>
              <a:t>endodontics</a:t>
            </a:r>
            <a:r>
              <a:rPr lang="en-US" sz="2800" dirty="0">
                <a:effectLst>
                  <a:outerShdw blurRad="38100" dist="38100" dir="2700000" algn="tl">
                    <a:srgbClr val="000000"/>
                  </a:outerShdw>
                </a:effectLst>
                <a:latin typeface="Cambria"/>
                <a:ea typeface="+mn-ea"/>
                <a:cs typeface="Cambria"/>
              </a:rPr>
              <a:t>, restorative </a:t>
            </a:r>
            <a:r>
              <a:rPr lang="en-US" sz="2800" dirty="0" smtClean="0">
                <a:effectLst>
                  <a:outerShdw blurRad="38100" dist="38100" dir="2700000" algn="tl">
                    <a:srgbClr val="000000"/>
                  </a:outerShdw>
                </a:effectLst>
                <a:latin typeface="Cambria"/>
                <a:ea typeface="+mn-ea"/>
                <a:cs typeface="Cambria"/>
              </a:rPr>
              <a:t>filling</a:t>
            </a:r>
          </a:p>
          <a:p>
            <a:pPr marL="2111375" indent="-2111375" eaLnBrk="1" hangingPunct="1">
              <a:lnSpc>
                <a:spcPct val="85000"/>
              </a:lnSpc>
              <a:spcBef>
                <a:spcPts val="184"/>
              </a:spcBef>
              <a:buClr>
                <a:srgbClr val="FF120C"/>
              </a:buClr>
              <a:buSzPct val="150000"/>
              <a:buNone/>
              <a:tabLst>
                <a:tab pos="2111375" algn="l"/>
              </a:tabLst>
              <a:defRPr/>
            </a:pPr>
            <a:r>
              <a:rPr lang="en-US" sz="4000" dirty="0">
                <a:solidFill>
                  <a:srgbClr val="FF0000"/>
                </a:solidFill>
                <a:effectLst>
                  <a:outerShdw blurRad="38100" dist="38100" dir="2700000" algn="tl">
                    <a:srgbClr val="000000"/>
                  </a:outerShdw>
                </a:effectLst>
                <a:latin typeface="Cambria"/>
                <a:cs typeface="Cambria"/>
              </a:rPr>
              <a:t>•</a:t>
            </a:r>
            <a:r>
              <a:rPr lang="en-US" sz="4400" dirty="0">
                <a:solidFill>
                  <a:srgbClr val="FF0000"/>
                </a:solidFill>
                <a:effectLst>
                  <a:outerShdw blurRad="38100" dist="38100" dir="2700000" algn="tl">
                    <a:srgbClr val="000000"/>
                  </a:outerShdw>
                </a:effectLst>
                <a:latin typeface="Cambria"/>
                <a:cs typeface="Cambria"/>
              </a:rPr>
              <a:t>  </a:t>
            </a:r>
            <a:r>
              <a:rPr lang="en-US" sz="2800" dirty="0">
                <a:effectLst>
                  <a:outerShdw blurRad="38100" dist="38100" dir="2700000" algn="tl">
                    <a:srgbClr val="000000"/>
                  </a:outerShdw>
                </a:effectLst>
                <a:latin typeface="Cambria"/>
                <a:cs typeface="Cambria"/>
              </a:rPr>
              <a:t>Patient </a:t>
            </a:r>
            <a:r>
              <a:rPr lang="en-US" sz="2800" dirty="0" smtClean="0">
                <a:effectLst>
                  <a:outerShdw blurRad="38100" dist="38100" dir="2700000" algn="tl">
                    <a:srgbClr val="000000"/>
                  </a:outerShdw>
                </a:effectLst>
                <a:latin typeface="Cambria"/>
                <a:ea typeface="+mn-ea"/>
                <a:cs typeface="Cambria"/>
              </a:rPr>
              <a:t>I </a:t>
            </a:r>
            <a:r>
              <a:rPr lang="en-US" sz="2800" dirty="0">
                <a:effectLst>
                  <a:outerShdw blurRad="38100" dist="38100" dir="2700000" algn="tl">
                    <a:srgbClr val="000000"/>
                  </a:outerShdw>
                </a:effectLst>
                <a:latin typeface="Cambria"/>
                <a:ea typeface="+mn-ea"/>
                <a:cs typeface="Cambria"/>
              </a:rPr>
              <a:t>- 	one to three visits; prophylaxis, restorative </a:t>
            </a:r>
            <a:r>
              <a:rPr lang="en-US" sz="2800" dirty="0" smtClean="0">
                <a:effectLst>
                  <a:outerShdw blurRad="38100" dist="38100" dir="2700000" algn="tl">
                    <a:srgbClr val="000000"/>
                  </a:outerShdw>
                </a:effectLst>
                <a:latin typeface="Cambria"/>
                <a:ea typeface="+mn-ea"/>
                <a:cs typeface="Cambria"/>
              </a:rPr>
              <a:t>fillings</a:t>
            </a:r>
            <a:endParaRPr lang="en-US" sz="2800" dirty="0">
              <a:effectLst>
                <a:outerShdw blurRad="38100" dist="38100" dir="2700000" algn="tl">
                  <a:srgbClr val="000000"/>
                </a:outerShdw>
              </a:effectLst>
              <a:latin typeface="Cambria"/>
              <a:cs typeface="Cambria"/>
            </a:endParaRPr>
          </a:p>
        </p:txBody>
      </p:sp>
      <p:sp>
        <p:nvSpPr>
          <p:cNvPr id="729091" name="Text Box 3"/>
          <p:cNvSpPr txBox="1">
            <a:spLocks noChangeArrowheads="1"/>
          </p:cNvSpPr>
          <p:nvPr/>
        </p:nvSpPr>
        <p:spPr bwMode="auto">
          <a:xfrm>
            <a:off x="381000" y="228600"/>
            <a:ext cx="8610600" cy="604012"/>
          </a:xfrm>
          <a:prstGeom prst="rect">
            <a:avLst/>
          </a:prstGeom>
          <a:noFill/>
          <a:ln w="9525">
            <a:noFill/>
            <a:miter lim="800000"/>
            <a:headEnd/>
            <a:tailEnd/>
          </a:ln>
          <a:effectLst/>
        </p:spPr>
        <p:txBody>
          <a:bodyPr>
            <a:prstTxWarp prst="textNoShape">
              <a:avLst/>
            </a:prstTxWarp>
            <a:spAutoFit/>
          </a:bodyPr>
          <a:lstStyle/>
          <a:p>
            <a:pPr algn="ctr" eaLnBrk="0" hangingPunct="0">
              <a:lnSpc>
                <a:spcPct val="75000"/>
              </a:lnSpc>
              <a:spcBef>
                <a:spcPct val="20000"/>
              </a:spcBef>
              <a:defRPr/>
            </a:pPr>
            <a:r>
              <a:rPr lang="en-US" sz="4200">
                <a:solidFill>
                  <a:srgbClr val="3DF9F9"/>
                </a:solidFill>
                <a:effectLst>
                  <a:outerShdw blurRad="38100" dist="38100" dir="2700000" algn="tl">
                    <a:srgbClr val="000000"/>
                  </a:outerShdw>
                </a:effectLst>
                <a:latin typeface="Cambria"/>
                <a:cs typeface="Cambria"/>
              </a:rPr>
              <a:t>HIV Transmission, U.S. – Dental Care</a:t>
            </a: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29091"/>
                                        </p:tgtEl>
                                        <p:attrNameLst>
                                          <p:attrName>style.visibility</p:attrName>
                                        </p:attrNameLst>
                                      </p:cBhvr>
                                      <p:to>
                                        <p:strVal val="visible"/>
                                      </p:to>
                                    </p:set>
                                    <p:anim calcmode="lin" valueType="num">
                                      <p:cBhvr additive="base">
                                        <p:cTn id="7" dur="500" fill="hold"/>
                                        <p:tgtEl>
                                          <p:spTgt spid="729091"/>
                                        </p:tgtEl>
                                        <p:attrNameLst>
                                          <p:attrName>ppt_x</p:attrName>
                                        </p:attrNameLst>
                                      </p:cBhvr>
                                      <p:tavLst>
                                        <p:tav tm="0">
                                          <p:val>
                                            <p:strVal val="0-#ppt_w/2"/>
                                          </p:val>
                                        </p:tav>
                                        <p:tav tm="100000">
                                          <p:val>
                                            <p:strVal val="#ppt_x"/>
                                          </p:val>
                                        </p:tav>
                                      </p:tavLst>
                                    </p:anim>
                                    <p:anim calcmode="lin" valueType="num">
                                      <p:cBhvr additive="base">
                                        <p:cTn id="8" dur="500" fill="hold"/>
                                        <p:tgtEl>
                                          <p:spTgt spid="72909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729090">
                                            <p:txEl>
                                              <p:pRg st="0" end="0"/>
                                            </p:txEl>
                                          </p:spTgt>
                                        </p:tgtEl>
                                        <p:attrNameLst>
                                          <p:attrName>style.visibility</p:attrName>
                                        </p:attrNameLst>
                                      </p:cBhvr>
                                      <p:to>
                                        <p:strVal val="visible"/>
                                      </p:to>
                                    </p:set>
                                    <p:animEffect transition="in" filter="slide(fromTop)">
                                      <p:cBhvr>
                                        <p:cTn id="12" dur="500"/>
                                        <p:tgtEl>
                                          <p:spTgt spid="729090">
                                            <p:txEl>
                                              <p:pRg st="0" end="0"/>
                                            </p:txEl>
                                          </p:spTgt>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729090">
                                            <p:txEl>
                                              <p:pRg st="1" end="1"/>
                                            </p:txEl>
                                          </p:spTgt>
                                        </p:tgtEl>
                                        <p:attrNameLst>
                                          <p:attrName>style.visibility</p:attrName>
                                        </p:attrNameLst>
                                      </p:cBhvr>
                                      <p:to>
                                        <p:strVal val="visible"/>
                                      </p:to>
                                    </p:set>
                                    <p:animEffect transition="in" filter="slide(fromTop)">
                                      <p:cBhvr>
                                        <p:cTn id="16" dur="500"/>
                                        <p:tgtEl>
                                          <p:spTgt spid="729090">
                                            <p:txEl>
                                              <p:pRg st="1" end="1"/>
                                            </p:txEl>
                                          </p:spTgt>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729090">
                                            <p:txEl>
                                              <p:pRg st="2" end="2"/>
                                            </p:txEl>
                                          </p:spTgt>
                                        </p:tgtEl>
                                        <p:attrNameLst>
                                          <p:attrName>style.visibility</p:attrName>
                                        </p:attrNameLst>
                                      </p:cBhvr>
                                      <p:to>
                                        <p:strVal val="visible"/>
                                      </p:to>
                                    </p:set>
                                    <p:animEffect transition="in" filter="slide(fromTop)">
                                      <p:cBhvr>
                                        <p:cTn id="20" dur="500"/>
                                        <p:tgtEl>
                                          <p:spTgt spid="729090">
                                            <p:txEl>
                                              <p:pRg st="2" end="2"/>
                                            </p:txEl>
                                          </p:spTgt>
                                        </p:tgtEl>
                                      </p:cBhvr>
                                    </p:animEffect>
                                  </p:childTnLst>
                                </p:cTn>
                              </p:par>
                            </p:childTnLst>
                          </p:cTn>
                        </p:par>
                        <p:par>
                          <p:cTn id="21" fill="hold">
                            <p:stCondLst>
                              <p:cond delay="2000"/>
                            </p:stCondLst>
                            <p:childTnLst>
                              <p:par>
                                <p:cTn id="22" presetID="12" presetClass="entr" presetSubtype="1" fill="hold" grpId="0" nodeType="afterEffect">
                                  <p:stCondLst>
                                    <p:cond delay="0"/>
                                  </p:stCondLst>
                                  <p:childTnLst>
                                    <p:set>
                                      <p:cBhvr>
                                        <p:cTn id="23" dur="1" fill="hold">
                                          <p:stCondLst>
                                            <p:cond delay="0"/>
                                          </p:stCondLst>
                                        </p:cTn>
                                        <p:tgtEl>
                                          <p:spTgt spid="729090">
                                            <p:txEl>
                                              <p:pRg st="3" end="3"/>
                                            </p:txEl>
                                          </p:spTgt>
                                        </p:tgtEl>
                                        <p:attrNameLst>
                                          <p:attrName>style.visibility</p:attrName>
                                        </p:attrNameLst>
                                      </p:cBhvr>
                                      <p:to>
                                        <p:strVal val="visible"/>
                                      </p:to>
                                    </p:set>
                                    <p:animEffect transition="in" filter="slide(fromTop)">
                                      <p:cBhvr>
                                        <p:cTn id="24" dur="500"/>
                                        <p:tgtEl>
                                          <p:spTgt spid="729090">
                                            <p:txEl>
                                              <p:pRg st="3" end="3"/>
                                            </p:txEl>
                                          </p:spTgt>
                                        </p:tgtEl>
                                      </p:cBhvr>
                                    </p:animEffect>
                                  </p:childTnLst>
                                </p:cTn>
                              </p:par>
                            </p:childTnLst>
                          </p:cTn>
                        </p:par>
                        <p:par>
                          <p:cTn id="25" fill="hold">
                            <p:stCondLst>
                              <p:cond delay="2500"/>
                            </p:stCondLst>
                            <p:childTnLst>
                              <p:par>
                                <p:cTn id="26" presetID="12" presetClass="entr" presetSubtype="1" fill="hold" grpId="0" nodeType="afterEffect">
                                  <p:stCondLst>
                                    <p:cond delay="0"/>
                                  </p:stCondLst>
                                  <p:childTnLst>
                                    <p:set>
                                      <p:cBhvr>
                                        <p:cTn id="27" dur="1" fill="hold">
                                          <p:stCondLst>
                                            <p:cond delay="0"/>
                                          </p:stCondLst>
                                        </p:cTn>
                                        <p:tgtEl>
                                          <p:spTgt spid="729090">
                                            <p:txEl>
                                              <p:pRg st="4" end="4"/>
                                            </p:txEl>
                                          </p:spTgt>
                                        </p:tgtEl>
                                        <p:attrNameLst>
                                          <p:attrName>style.visibility</p:attrName>
                                        </p:attrNameLst>
                                      </p:cBhvr>
                                      <p:to>
                                        <p:strVal val="visible"/>
                                      </p:to>
                                    </p:set>
                                    <p:animEffect transition="in" filter="slide(fromTop)">
                                      <p:cBhvr>
                                        <p:cTn id="28" dur="500"/>
                                        <p:tgtEl>
                                          <p:spTgt spid="729090">
                                            <p:txEl>
                                              <p:pRg st="4" end="4"/>
                                            </p:txEl>
                                          </p:spTgt>
                                        </p:tgtEl>
                                      </p:cBhvr>
                                    </p:animEffect>
                                  </p:childTnLst>
                                </p:cTn>
                              </p:par>
                            </p:childTnLst>
                          </p:cTn>
                        </p:par>
                        <p:par>
                          <p:cTn id="29" fill="hold">
                            <p:stCondLst>
                              <p:cond delay="3000"/>
                            </p:stCondLst>
                            <p:childTnLst>
                              <p:par>
                                <p:cTn id="30" presetID="12" presetClass="entr" presetSubtype="1" fill="hold" grpId="0" nodeType="afterEffect">
                                  <p:stCondLst>
                                    <p:cond delay="0"/>
                                  </p:stCondLst>
                                  <p:childTnLst>
                                    <p:set>
                                      <p:cBhvr>
                                        <p:cTn id="31" dur="1" fill="hold">
                                          <p:stCondLst>
                                            <p:cond delay="0"/>
                                          </p:stCondLst>
                                        </p:cTn>
                                        <p:tgtEl>
                                          <p:spTgt spid="729090">
                                            <p:txEl>
                                              <p:pRg st="5" end="5"/>
                                            </p:txEl>
                                          </p:spTgt>
                                        </p:tgtEl>
                                        <p:attrNameLst>
                                          <p:attrName>style.visibility</p:attrName>
                                        </p:attrNameLst>
                                      </p:cBhvr>
                                      <p:to>
                                        <p:strVal val="visible"/>
                                      </p:to>
                                    </p:set>
                                    <p:animEffect transition="in" filter="slide(fromTop)">
                                      <p:cBhvr>
                                        <p:cTn id="32" dur="500"/>
                                        <p:tgtEl>
                                          <p:spTgt spid="7290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0" grpId="0" build="p" bldLvl="2" autoUpdateAnimBg="0" advAuto="0"/>
      <p:bldP spid="72909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ChangeArrowheads="1"/>
          </p:cNvSpPr>
          <p:nvPr/>
        </p:nvSpPr>
        <p:spPr bwMode="auto">
          <a:xfrm>
            <a:off x="457200" y="2714625"/>
            <a:ext cx="8382000" cy="2523768"/>
          </a:xfrm>
          <a:prstGeom prst="rect">
            <a:avLst/>
          </a:prstGeom>
          <a:noFill/>
          <a:ln w="9525">
            <a:noFill/>
            <a:miter lim="800000"/>
            <a:headEnd/>
            <a:tailEnd/>
          </a:ln>
          <a:effectLst/>
        </p:spPr>
        <p:txBody>
          <a:bodyPr>
            <a:prstTxWarp prst="textNoShape">
              <a:avLst/>
            </a:prstTxWarp>
            <a:spAutoFit/>
          </a:bodyPr>
          <a:lstStyle/>
          <a:p>
            <a:pPr>
              <a:spcAft>
                <a:spcPts val="1200"/>
              </a:spcAft>
              <a:tabLst>
                <a:tab pos="7886700" algn="r"/>
              </a:tabLst>
              <a:defRPr/>
            </a:pPr>
            <a:r>
              <a:rPr lang="en-US" sz="3200" i="0" dirty="0">
                <a:effectLst>
                  <a:outerShdw blurRad="38100" dist="38100" dir="2700000" algn="tl">
                    <a:srgbClr val="000000"/>
                  </a:outerShdw>
                </a:effectLst>
                <a:latin typeface="Cambria"/>
                <a:cs typeface="Cambria"/>
              </a:rPr>
              <a:t>Number of Patients in the Practice	~2000</a:t>
            </a:r>
          </a:p>
          <a:p>
            <a:pPr>
              <a:spcAft>
                <a:spcPts val="1200"/>
              </a:spcAft>
              <a:tabLst>
                <a:tab pos="7886700" algn="r"/>
              </a:tabLst>
              <a:defRPr/>
            </a:pPr>
            <a:r>
              <a:rPr lang="en-US" sz="3200" i="0" dirty="0">
                <a:effectLst>
                  <a:outerShdw blurRad="38100" dist="38100" dir="2700000" algn="tl">
                    <a:srgbClr val="000000"/>
                  </a:outerShdw>
                </a:effectLst>
                <a:latin typeface="Cambria"/>
                <a:cs typeface="Cambria"/>
              </a:rPr>
              <a:t>Number of Patients Tested for HIV	~1100</a:t>
            </a:r>
          </a:p>
          <a:p>
            <a:pPr>
              <a:spcAft>
                <a:spcPts val="1200"/>
              </a:spcAft>
              <a:tabLst>
                <a:tab pos="7886700" algn="r"/>
              </a:tabLst>
              <a:defRPr/>
            </a:pPr>
            <a:r>
              <a:rPr lang="en-US" sz="3200" i="0" dirty="0">
                <a:effectLst>
                  <a:outerShdw blurRad="38100" dist="38100" dir="2700000" algn="tl">
                    <a:srgbClr val="000000"/>
                  </a:outerShdw>
                </a:effectLst>
                <a:latin typeface="Cambria"/>
                <a:cs typeface="Cambria"/>
              </a:rPr>
              <a:t>Patients Infected with the Dentist’s Strain	6</a:t>
            </a:r>
          </a:p>
          <a:p>
            <a:pPr>
              <a:spcAft>
                <a:spcPts val="1200"/>
              </a:spcAft>
              <a:tabLst>
                <a:tab pos="7886700" algn="r"/>
              </a:tabLst>
              <a:defRPr/>
            </a:pPr>
            <a:r>
              <a:rPr lang="en-US" sz="3200" i="0" dirty="0">
                <a:effectLst>
                  <a:outerShdw blurRad="38100" dist="38100" dir="2700000" algn="tl">
                    <a:srgbClr val="000000"/>
                  </a:outerShdw>
                </a:effectLst>
                <a:latin typeface="Cambria"/>
                <a:cs typeface="Cambria"/>
              </a:rPr>
              <a:t>Attack Rate	0.54%</a:t>
            </a:r>
          </a:p>
        </p:txBody>
      </p:sp>
      <p:sp>
        <p:nvSpPr>
          <p:cNvPr id="733187" name="Rectangle 3"/>
          <p:cNvSpPr>
            <a:spLocks noChangeArrowheads="1"/>
          </p:cNvSpPr>
          <p:nvPr/>
        </p:nvSpPr>
        <p:spPr bwMode="auto">
          <a:xfrm>
            <a:off x="381000" y="1728788"/>
            <a:ext cx="4957519" cy="646331"/>
          </a:xfrm>
          <a:prstGeom prst="rect">
            <a:avLst/>
          </a:prstGeom>
          <a:noFill/>
          <a:ln w="9525">
            <a:noFill/>
            <a:miter lim="800000"/>
            <a:headEnd/>
            <a:tailEnd/>
          </a:ln>
          <a:effectLst/>
        </p:spPr>
        <p:txBody>
          <a:bodyPr wrap="none">
            <a:prstTxWarp prst="textNoShape">
              <a:avLst/>
            </a:prstTxWarp>
            <a:spAutoFit/>
          </a:bodyPr>
          <a:lstStyle/>
          <a:p>
            <a:pPr>
              <a:defRPr/>
            </a:pPr>
            <a:r>
              <a:rPr lang="en-US" sz="3600" dirty="0">
                <a:solidFill>
                  <a:srgbClr val="F9DA07"/>
                </a:solidFill>
                <a:effectLst>
                  <a:outerShdw blurRad="38100" dist="38100" dir="2700000" algn="tl">
                    <a:srgbClr val="000000"/>
                  </a:outerShdw>
                </a:effectLst>
                <a:latin typeface="Cambria"/>
                <a:cs typeface="Cambria"/>
              </a:rPr>
              <a:t>The Florida Case </a:t>
            </a:r>
            <a:r>
              <a:rPr lang="en-US" sz="3600" dirty="0" smtClean="0">
                <a:solidFill>
                  <a:srgbClr val="F9DA07"/>
                </a:solidFill>
                <a:effectLst>
                  <a:outerShdw blurRad="38100" dist="38100" dir="2700000" algn="tl">
                    <a:srgbClr val="000000"/>
                  </a:outerShdw>
                </a:effectLst>
                <a:latin typeface="Cambria"/>
                <a:cs typeface="Cambria"/>
              </a:rPr>
              <a:t>Cluster</a:t>
            </a:r>
            <a:endParaRPr lang="en-US" sz="3600" dirty="0">
              <a:solidFill>
                <a:srgbClr val="F9DA07"/>
              </a:solidFill>
              <a:effectLst>
                <a:outerShdw blurRad="38100" dist="38100" dir="2700000" algn="tl">
                  <a:srgbClr val="000000"/>
                </a:outerShdw>
              </a:effectLst>
              <a:latin typeface="Cambria"/>
              <a:cs typeface="Cambria"/>
            </a:endParaRPr>
          </a:p>
        </p:txBody>
      </p:sp>
      <p:sp>
        <p:nvSpPr>
          <p:cNvPr id="733188" name="Text Box 4"/>
          <p:cNvSpPr txBox="1">
            <a:spLocks noChangeArrowheads="1"/>
          </p:cNvSpPr>
          <p:nvPr/>
        </p:nvSpPr>
        <p:spPr bwMode="auto">
          <a:xfrm>
            <a:off x="381000" y="571500"/>
            <a:ext cx="8610600" cy="604012"/>
          </a:xfrm>
          <a:prstGeom prst="rect">
            <a:avLst/>
          </a:prstGeom>
          <a:noFill/>
          <a:ln w="9525">
            <a:noFill/>
            <a:miter lim="800000"/>
            <a:headEnd/>
            <a:tailEnd/>
          </a:ln>
          <a:effectLst/>
        </p:spPr>
        <p:txBody>
          <a:bodyPr>
            <a:prstTxWarp prst="textNoShape">
              <a:avLst/>
            </a:prstTxWarp>
            <a:spAutoFit/>
          </a:bodyPr>
          <a:lstStyle/>
          <a:p>
            <a:pPr algn="ctr" eaLnBrk="0" hangingPunct="0">
              <a:lnSpc>
                <a:spcPct val="75000"/>
              </a:lnSpc>
              <a:spcBef>
                <a:spcPct val="20000"/>
              </a:spcBef>
              <a:defRPr/>
            </a:pPr>
            <a:r>
              <a:rPr lang="en-US" sz="4200">
                <a:solidFill>
                  <a:srgbClr val="3DF9F9"/>
                </a:solidFill>
                <a:effectLst>
                  <a:outerShdw blurRad="38100" dist="38100" dir="2700000" algn="tl">
                    <a:srgbClr val="000000"/>
                  </a:outerShdw>
                </a:effectLst>
                <a:latin typeface="Cambria"/>
                <a:cs typeface="Cambria"/>
              </a:rPr>
              <a:t>HIV Transmission, U.S. – Dental Care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33188"/>
                                        </p:tgtEl>
                                        <p:attrNameLst>
                                          <p:attrName>style.visibility</p:attrName>
                                        </p:attrNameLst>
                                      </p:cBhvr>
                                      <p:to>
                                        <p:strVal val="visible"/>
                                      </p:to>
                                    </p:set>
                                    <p:anim calcmode="lin" valueType="num">
                                      <p:cBhvr additive="base">
                                        <p:cTn id="7" dur="500" fill="hold"/>
                                        <p:tgtEl>
                                          <p:spTgt spid="733188"/>
                                        </p:tgtEl>
                                        <p:attrNameLst>
                                          <p:attrName>ppt_x</p:attrName>
                                        </p:attrNameLst>
                                      </p:cBhvr>
                                      <p:tavLst>
                                        <p:tav tm="0">
                                          <p:val>
                                            <p:strVal val="0-#ppt_w/2"/>
                                          </p:val>
                                        </p:tav>
                                        <p:tav tm="100000">
                                          <p:val>
                                            <p:strVal val="#ppt_x"/>
                                          </p:val>
                                        </p:tav>
                                      </p:tavLst>
                                    </p:anim>
                                    <p:anim calcmode="lin" valueType="num">
                                      <p:cBhvr additive="base">
                                        <p:cTn id="8" dur="500" fill="hold"/>
                                        <p:tgtEl>
                                          <p:spTgt spid="7331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733187"/>
                                        </p:tgtEl>
                                        <p:attrNameLst>
                                          <p:attrName>style.visibility</p:attrName>
                                        </p:attrNameLst>
                                      </p:cBhvr>
                                      <p:to>
                                        <p:strVal val="visible"/>
                                      </p:to>
                                    </p:set>
                                    <p:anim calcmode="lin" valueType="num">
                                      <p:cBhvr>
                                        <p:cTn id="12" dur="1000" fill="hold"/>
                                        <p:tgtEl>
                                          <p:spTgt spid="733187"/>
                                        </p:tgtEl>
                                        <p:attrNameLst>
                                          <p:attrName>ppt_x</p:attrName>
                                        </p:attrNameLst>
                                      </p:cBhvr>
                                      <p:tavLst>
                                        <p:tav tm="0">
                                          <p:val>
                                            <p:strVal val="#ppt_x-.2"/>
                                          </p:val>
                                        </p:tav>
                                        <p:tav tm="100000">
                                          <p:val>
                                            <p:strVal val="#ppt_x"/>
                                          </p:val>
                                        </p:tav>
                                      </p:tavLst>
                                    </p:anim>
                                    <p:anim calcmode="lin" valueType="num">
                                      <p:cBhvr>
                                        <p:cTn id="13" dur="1000" fill="hold"/>
                                        <p:tgtEl>
                                          <p:spTgt spid="73318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33187"/>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733186">
                                            <p:txEl>
                                              <p:pRg st="0" end="0"/>
                                            </p:txEl>
                                          </p:spTgt>
                                        </p:tgtEl>
                                        <p:attrNameLst>
                                          <p:attrName>style.visibility</p:attrName>
                                        </p:attrNameLst>
                                      </p:cBhvr>
                                      <p:to>
                                        <p:strVal val="visible"/>
                                      </p:to>
                                    </p:set>
                                    <p:animEffect transition="in" filter="fade">
                                      <p:cBhvr>
                                        <p:cTn id="18" dur="1000"/>
                                        <p:tgtEl>
                                          <p:spTgt spid="733186">
                                            <p:txEl>
                                              <p:pRg st="0" end="0"/>
                                            </p:txEl>
                                          </p:spTgt>
                                        </p:tgtEl>
                                      </p:cBhvr>
                                    </p:animEffect>
                                    <p:anim calcmode="lin" valueType="num">
                                      <p:cBhvr>
                                        <p:cTn id="19" dur="1000" fill="hold"/>
                                        <p:tgtEl>
                                          <p:spTgt spid="73318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33186">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3186">
                                            <p:txEl>
                                              <p:pRg st="1" end="1"/>
                                            </p:txEl>
                                          </p:spTgt>
                                        </p:tgtEl>
                                        <p:attrNameLst>
                                          <p:attrName>style.visibility</p:attrName>
                                        </p:attrNameLst>
                                      </p:cBhvr>
                                      <p:to>
                                        <p:strVal val="visible"/>
                                      </p:to>
                                    </p:set>
                                    <p:animEffect transition="in" filter="fade">
                                      <p:cBhvr>
                                        <p:cTn id="24" dur="1000"/>
                                        <p:tgtEl>
                                          <p:spTgt spid="733186">
                                            <p:txEl>
                                              <p:pRg st="1" end="1"/>
                                            </p:txEl>
                                          </p:spTgt>
                                        </p:tgtEl>
                                      </p:cBhvr>
                                    </p:animEffect>
                                    <p:anim calcmode="lin" valueType="num">
                                      <p:cBhvr>
                                        <p:cTn id="25" dur="1000" fill="hold"/>
                                        <p:tgtEl>
                                          <p:spTgt spid="73318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33186">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733186">
                                            <p:txEl>
                                              <p:pRg st="2" end="2"/>
                                            </p:txEl>
                                          </p:spTgt>
                                        </p:tgtEl>
                                        <p:attrNameLst>
                                          <p:attrName>style.visibility</p:attrName>
                                        </p:attrNameLst>
                                      </p:cBhvr>
                                      <p:to>
                                        <p:strVal val="visible"/>
                                      </p:to>
                                    </p:set>
                                    <p:animEffect transition="in" filter="fade">
                                      <p:cBhvr>
                                        <p:cTn id="30" dur="1000"/>
                                        <p:tgtEl>
                                          <p:spTgt spid="733186">
                                            <p:txEl>
                                              <p:pRg st="2" end="2"/>
                                            </p:txEl>
                                          </p:spTgt>
                                        </p:tgtEl>
                                      </p:cBhvr>
                                    </p:animEffect>
                                    <p:anim calcmode="lin" valueType="num">
                                      <p:cBhvr>
                                        <p:cTn id="31" dur="1000" fill="hold"/>
                                        <p:tgtEl>
                                          <p:spTgt spid="73318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33186">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7" presetClass="entr" presetSubtype="0" fill="hold" grpId="0" nodeType="afterEffect">
                                  <p:stCondLst>
                                    <p:cond delay="0"/>
                                  </p:stCondLst>
                                  <p:childTnLst>
                                    <p:set>
                                      <p:cBhvr>
                                        <p:cTn id="35" dur="1" fill="hold">
                                          <p:stCondLst>
                                            <p:cond delay="0"/>
                                          </p:stCondLst>
                                        </p:cTn>
                                        <p:tgtEl>
                                          <p:spTgt spid="733186">
                                            <p:txEl>
                                              <p:pRg st="3" end="3"/>
                                            </p:txEl>
                                          </p:spTgt>
                                        </p:tgtEl>
                                        <p:attrNameLst>
                                          <p:attrName>style.visibility</p:attrName>
                                        </p:attrNameLst>
                                      </p:cBhvr>
                                      <p:to>
                                        <p:strVal val="visible"/>
                                      </p:to>
                                    </p:set>
                                    <p:animEffect transition="in" filter="fade">
                                      <p:cBhvr>
                                        <p:cTn id="36" dur="1000"/>
                                        <p:tgtEl>
                                          <p:spTgt spid="733186">
                                            <p:txEl>
                                              <p:pRg st="3" end="3"/>
                                            </p:txEl>
                                          </p:spTgt>
                                        </p:tgtEl>
                                      </p:cBhvr>
                                    </p:animEffect>
                                    <p:anim calcmode="lin" valueType="num">
                                      <p:cBhvr>
                                        <p:cTn id="37" dur="1000" fill="hold"/>
                                        <p:tgtEl>
                                          <p:spTgt spid="73318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7331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6" grpId="0" build="p"/>
      <p:bldP spid="733187" grpId="0"/>
      <p:bldP spid="7331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ChangeArrowheads="1"/>
          </p:cNvSpPr>
          <p:nvPr/>
        </p:nvSpPr>
        <p:spPr bwMode="auto">
          <a:xfrm>
            <a:off x="2650419" y="381000"/>
            <a:ext cx="3674181" cy="1015663"/>
          </a:xfrm>
          <a:prstGeom prst="rect">
            <a:avLst/>
          </a:prstGeom>
          <a:noFill/>
          <a:ln w="9525">
            <a:noFill/>
            <a:miter lim="800000"/>
            <a:headEnd/>
            <a:tailEnd/>
          </a:ln>
          <a:effectLst/>
        </p:spPr>
        <p:txBody>
          <a:bodyPr wrap="none">
            <a:prstTxWarp prst="textNoShape">
              <a:avLst/>
            </a:prstTxWarp>
            <a:spAutoFit/>
          </a:bodyPr>
          <a:lstStyle/>
          <a:p>
            <a:pPr>
              <a:defRPr/>
            </a:pPr>
            <a:r>
              <a:rPr lang="en-US" sz="6000" dirty="0">
                <a:solidFill>
                  <a:srgbClr val="3DF9F9"/>
                </a:solidFill>
                <a:effectLst>
                  <a:outerShdw blurRad="38100" dist="38100" dir="2700000" algn="tl">
                    <a:srgbClr val="000000"/>
                  </a:outerShdw>
                </a:effectLst>
                <a:latin typeface="Cambria"/>
                <a:cs typeface="Cambria"/>
              </a:rPr>
              <a:t>Guidelines</a:t>
            </a:r>
          </a:p>
        </p:txBody>
      </p:sp>
      <p:sp>
        <p:nvSpPr>
          <p:cNvPr id="735235" name="Rectangle 3"/>
          <p:cNvSpPr>
            <a:spLocks noChangeArrowheads="1"/>
          </p:cNvSpPr>
          <p:nvPr/>
        </p:nvSpPr>
        <p:spPr bwMode="auto">
          <a:xfrm>
            <a:off x="1027655" y="1828800"/>
            <a:ext cx="7044240" cy="3416320"/>
          </a:xfrm>
          <a:prstGeom prst="rect">
            <a:avLst/>
          </a:prstGeom>
          <a:noFill/>
          <a:ln w="9525">
            <a:noFill/>
            <a:miter lim="800000"/>
            <a:headEnd/>
            <a:tailEnd/>
          </a:ln>
          <a:effectLst/>
        </p:spPr>
        <p:txBody>
          <a:bodyPr wrap="none">
            <a:prstTxWarp prst="textNoShape">
              <a:avLst/>
            </a:prstTxWarp>
            <a:spAutoFit/>
          </a:bodyPr>
          <a:lstStyle/>
          <a:p>
            <a:pPr algn="ctr">
              <a:defRPr/>
            </a:pPr>
            <a:r>
              <a:rPr lang="en-US" sz="7200">
                <a:solidFill>
                  <a:srgbClr val="F90B17"/>
                </a:solidFill>
                <a:effectLst>
                  <a:outerShdw blurRad="38100" dist="38100" dir="2700000" algn="tl">
                    <a:srgbClr val="000000"/>
                  </a:outerShdw>
                </a:effectLst>
                <a:latin typeface="Cambria"/>
                <a:cs typeface="Cambria"/>
              </a:rPr>
              <a:t>Zero Risk</a:t>
            </a:r>
          </a:p>
          <a:p>
            <a:pPr algn="ctr">
              <a:defRPr/>
            </a:pPr>
            <a:r>
              <a:rPr lang="en-US" sz="7200">
                <a:solidFill>
                  <a:srgbClr val="F90B17"/>
                </a:solidFill>
                <a:effectLst>
                  <a:outerShdw blurRad="38100" dist="38100" dir="2700000" algn="tl">
                    <a:srgbClr val="000000"/>
                  </a:outerShdw>
                </a:effectLst>
                <a:latin typeface="Cambria"/>
                <a:cs typeface="Cambria"/>
              </a:rPr>
              <a:t>vs.</a:t>
            </a:r>
          </a:p>
          <a:p>
            <a:pPr algn="ctr">
              <a:defRPr/>
            </a:pPr>
            <a:r>
              <a:rPr lang="en-US" sz="7200">
                <a:solidFill>
                  <a:srgbClr val="F90B17"/>
                </a:solidFill>
                <a:effectLst>
                  <a:outerShdw blurRad="38100" dist="38100" dir="2700000" algn="tl">
                    <a:srgbClr val="000000"/>
                  </a:outerShdw>
                </a:effectLst>
                <a:latin typeface="Cambria"/>
                <a:cs typeface="Cambria"/>
              </a:rPr>
              <a:t>“Significant Risk”</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35234"/>
                                        </p:tgtEl>
                                        <p:attrNameLst>
                                          <p:attrName>style.visibility</p:attrName>
                                        </p:attrNameLst>
                                      </p:cBhvr>
                                      <p:to>
                                        <p:strVal val="visible"/>
                                      </p:to>
                                    </p:set>
                                    <p:anim calcmode="lin" valueType="num">
                                      <p:cBhvr additive="base">
                                        <p:cTn id="7" dur="500" fill="hold"/>
                                        <p:tgtEl>
                                          <p:spTgt spid="735234"/>
                                        </p:tgtEl>
                                        <p:attrNameLst>
                                          <p:attrName>ppt_x</p:attrName>
                                        </p:attrNameLst>
                                      </p:cBhvr>
                                      <p:tavLst>
                                        <p:tav tm="0">
                                          <p:val>
                                            <p:strVal val="0-#ppt_w/2"/>
                                          </p:val>
                                        </p:tav>
                                        <p:tav tm="100000">
                                          <p:val>
                                            <p:strVal val="#ppt_x"/>
                                          </p:val>
                                        </p:tav>
                                      </p:tavLst>
                                    </p:anim>
                                    <p:anim calcmode="lin" valueType="num">
                                      <p:cBhvr additive="base">
                                        <p:cTn id="8" dur="500" fill="hold"/>
                                        <p:tgtEl>
                                          <p:spTgt spid="7352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735235"/>
                                        </p:tgtEl>
                                        <p:attrNameLst>
                                          <p:attrName>style.visibility</p:attrName>
                                        </p:attrNameLst>
                                      </p:cBhvr>
                                      <p:to>
                                        <p:strVal val="visible"/>
                                      </p:to>
                                    </p:set>
                                    <p:animEffect transition="in" filter="dissolve">
                                      <p:cBhvr>
                                        <p:cTn id="12" dur="3000"/>
                                        <p:tgtEl>
                                          <p:spTgt spid="73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4" grpId="0"/>
      <p:bldP spid="7352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Text Box 2"/>
          <p:cNvSpPr txBox="1">
            <a:spLocks noChangeArrowheads="1"/>
          </p:cNvSpPr>
          <p:nvPr/>
        </p:nvSpPr>
        <p:spPr bwMode="auto">
          <a:xfrm>
            <a:off x="457200" y="1905000"/>
            <a:ext cx="8305800" cy="4253472"/>
          </a:xfrm>
          <a:prstGeom prst="rect">
            <a:avLst/>
          </a:prstGeom>
          <a:noFill/>
          <a:ln w="9525">
            <a:noFill/>
            <a:miter lim="800000"/>
            <a:headEnd/>
            <a:tailEnd/>
          </a:ln>
          <a:effectLst/>
        </p:spPr>
        <p:txBody>
          <a:bodyPr>
            <a:prstTxWarp prst="textNoShape">
              <a:avLst/>
            </a:prstTxWarp>
            <a:spAutoFit/>
          </a:bodyPr>
          <a:lstStyle/>
          <a:p>
            <a:pPr marL="344488" indent="-344488">
              <a:lnSpc>
                <a:spcPct val="85000"/>
              </a:lnSpc>
              <a:spcBef>
                <a:spcPts val="0"/>
              </a:spcBef>
              <a:spcAft>
                <a:spcPts val="600"/>
              </a:spcAft>
              <a:defRPr/>
            </a:pPr>
            <a:r>
              <a:rPr lang="en-US" sz="2800" i="0" dirty="0">
                <a:effectLst>
                  <a:outerShdw blurRad="38100" dist="38100" dir="2700000" algn="tl">
                    <a:srgbClr val="000000"/>
                  </a:outerShdw>
                </a:effectLst>
                <a:latin typeface="Cambria"/>
                <a:ea typeface="Osaka" charset="-128"/>
                <a:cs typeface="Cambria"/>
              </a:rPr>
              <a:t>“</a:t>
            </a:r>
            <a:r>
              <a:rPr lang="en-US" sz="2800" i="0" dirty="0">
                <a:effectLst>
                  <a:outerShdw blurRad="38100" dist="38100" dir="2700000" algn="tl">
                    <a:srgbClr val="000000"/>
                  </a:outerShdw>
                </a:effectLst>
                <a:latin typeface="Cambria"/>
                <a:cs typeface="Cambria"/>
              </a:rPr>
              <a:t>Significant Risk</a:t>
            </a:r>
            <a:r>
              <a:rPr lang="en-US" sz="2800" i="0" dirty="0">
                <a:effectLst>
                  <a:outerShdw blurRad="38100" dist="38100" dir="2700000" algn="tl">
                    <a:srgbClr val="000000"/>
                  </a:outerShdw>
                </a:effectLst>
                <a:latin typeface="Cambria"/>
                <a:ea typeface="Osaka" charset="-128"/>
                <a:cs typeface="Cambria"/>
              </a:rPr>
              <a:t> – </a:t>
            </a:r>
            <a:r>
              <a:rPr lang="en-US" sz="2800" i="0" dirty="0">
                <a:effectLst>
                  <a:outerShdw blurRad="38100" dist="38100" dir="2700000" algn="tl">
                    <a:srgbClr val="000000"/>
                  </a:outerShdw>
                </a:effectLst>
                <a:latin typeface="Cambria"/>
                <a:cs typeface="Cambria"/>
              </a:rPr>
              <a:t>Standard essentially set by </a:t>
            </a:r>
            <a:r>
              <a:rPr lang="en-US" sz="2800" i="0" dirty="0">
                <a:effectLst>
                  <a:outerShdw blurRad="38100" dist="38100" dir="2700000" algn="tl">
                    <a:srgbClr val="000000"/>
                  </a:outerShdw>
                </a:effectLst>
                <a:latin typeface="Cambria"/>
                <a:ea typeface="Osaka" charset="-128"/>
                <a:cs typeface="Cambria"/>
              </a:rPr>
              <a:t>“</a:t>
            </a:r>
            <a:r>
              <a:rPr lang="en-US" sz="2800" i="0" dirty="0">
                <a:effectLst>
                  <a:outerShdw blurRad="38100" dist="38100" dir="2700000" algn="tl">
                    <a:srgbClr val="000000"/>
                  </a:outerShdw>
                </a:effectLst>
                <a:latin typeface="Cambria"/>
                <a:cs typeface="Cambria"/>
              </a:rPr>
              <a:t>the reasonable medical judgment of public health officials</a:t>
            </a:r>
            <a:r>
              <a:rPr lang="en-US" sz="2800" i="0" dirty="0">
                <a:effectLst>
                  <a:outerShdw blurRad="38100" dist="38100" dir="2700000" algn="tl">
                    <a:srgbClr val="000000"/>
                  </a:outerShdw>
                </a:effectLst>
                <a:latin typeface="Cambria"/>
                <a:ea typeface="Osaka" charset="-128"/>
                <a:cs typeface="Cambria"/>
              </a:rPr>
              <a:t>”</a:t>
            </a:r>
            <a:r>
              <a:rPr lang="en-US" sz="2800" i="0" dirty="0">
                <a:effectLst>
                  <a:outerShdw blurRad="38100" dist="38100" dir="2700000" algn="tl">
                    <a:srgbClr val="000000"/>
                  </a:outerShdw>
                </a:effectLst>
                <a:latin typeface="Cambria"/>
                <a:cs typeface="Cambria"/>
              </a:rPr>
              <a:t> (</a:t>
            </a:r>
            <a:r>
              <a:rPr lang="en-US" sz="2800" i="0" dirty="0" err="1">
                <a:effectLst>
                  <a:outerShdw blurRad="38100" dist="38100" dir="2700000" algn="tl">
                    <a:srgbClr val="000000"/>
                  </a:outerShdw>
                </a:effectLst>
                <a:latin typeface="Cambria"/>
                <a:cs typeface="Cambria"/>
              </a:rPr>
              <a:t>Arline</a:t>
            </a:r>
            <a:r>
              <a:rPr lang="en-US" sz="2800" i="0" dirty="0">
                <a:effectLst>
                  <a:outerShdw blurRad="38100" dist="38100" dir="2700000" algn="tl">
                    <a:srgbClr val="000000"/>
                  </a:outerShdw>
                </a:effectLst>
                <a:latin typeface="Cambria"/>
                <a:cs typeface="Cambria"/>
              </a:rPr>
              <a:t> vs. School Board of Nassau County)</a:t>
            </a:r>
          </a:p>
          <a:p>
            <a:pPr marL="344488" indent="-344488">
              <a:lnSpc>
                <a:spcPct val="85000"/>
              </a:lnSpc>
              <a:spcBef>
                <a:spcPts val="600"/>
              </a:spcBef>
              <a:defRPr/>
            </a:pPr>
            <a:r>
              <a:rPr lang="en-US" sz="2800" i="0" dirty="0">
                <a:effectLst>
                  <a:outerShdw blurRad="38100" dist="38100" dir="2700000" algn="tl">
                    <a:srgbClr val="000000"/>
                  </a:outerShdw>
                </a:effectLst>
                <a:latin typeface="Cambria"/>
                <a:cs typeface="Cambria"/>
              </a:rPr>
              <a:t>Factors characterizing a risk as </a:t>
            </a:r>
            <a:r>
              <a:rPr lang="en-US" sz="2800" i="0" dirty="0">
                <a:effectLst>
                  <a:outerShdw blurRad="38100" dist="38100" dir="2700000" algn="tl">
                    <a:srgbClr val="000000"/>
                  </a:outerShdw>
                </a:effectLst>
                <a:latin typeface="Cambria"/>
                <a:ea typeface="Osaka" charset="-128"/>
                <a:cs typeface="Cambria"/>
              </a:rPr>
              <a:t>“</a:t>
            </a:r>
            <a:r>
              <a:rPr lang="en-US" sz="2800" i="0" dirty="0">
                <a:effectLst>
                  <a:outerShdw blurRad="38100" dist="38100" dir="2700000" algn="tl">
                    <a:srgbClr val="000000"/>
                  </a:outerShdw>
                </a:effectLst>
                <a:latin typeface="Cambria"/>
                <a:cs typeface="Cambria"/>
              </a:rPr>
              <a:t>significant</a:t>
            </a:r>
            <a:r>
              <a:rPr lang="en-US" sz="2800" i="0" dirty="0">
                <a:effectLst>
                  <a:outerShdw blurRad="38100" dist="38100" dir="2700000" algn="tl">
                    <a:srgbClr val="000000"/>
                  </a:outerShdw>
                </a:effectLst>
                <a:latin typeface="Cambria"/>
                <a:ea typeface="Osaka" charset="-128"/>
                <a:cs typeface="Cambria"/>
              </a:rPr>
              <a:t>”</a:t>
            </a:r>
            <a:r>
              <a:rPr lang="en-US" sz="2800" i="0" dirty="0">
                <a:solidFill>
                  <a:srgbClr val="13F909"/>
                </a:solidFill>
                <a:effectLst>
                  <a:outerShdw blurRad="38100" dist="38100" dir="2700000" algn="tl">
                    <a:srgbClr val="000000"/>
                  </a:outerShdw>
                </a:effectLst>
                <a:latin typeface="Cambria"/>
                <a:cs typeface="Cambria"/>
              </a:rPr>
              <a:t>*</a:t>
            </a:r>
          </a:p>
          <a:p>
            <a:pPr marL="912813" lvl="1" indent="-342900">
              <a:lnSpc>
                <a:spcPct val="85000"/>
              </a:lnSpc>
              <a:spcBef>
                <a:spcPts val="600"/>
              </a:spcBef>
              <a:buClr>
                <a:srgbClr val="F90B17"/>
              </a:buClr>
              <a:buFont typeface="Wingdings" charset="2"/>
              <a:buChar char="Ø"/>
              <a:defRPr/>
            </a:pPr>
            <a:r>
              <a:rPr lang="en-US" sz="2600" i="0" dirty="0">
                <a:effectLst>
                  <a:outerShdw blurRad="38100" dist="38100" dir="2700000" algn="tl">
                    <a:srgbClr val="000000"/>
                  </a:outerShdw>
                </a:effectLst>
                <a:latin typeface="Cambria"/>
                <a:cs typeface="Cambria"/>
              </a:rPr>
              <a:t>Nature of the risk (route[s] of transmission)</a:t>
            </a:r>
            <a:endParaRPr lang="en-US" sz="2600" i="0" dirty="0">
              <a:effectLst>
                <a:outerShdw blurRad="38100" dist="38100" dir="2700000" algn="tl">
                  <a:srgbClr val="000000"/>
                </a:outerShdw>
              </a:effectLst>
              <a:latin typeface="Cambria"/>
              <a:ea typeface="Osaka" charset="-128"/>
              <a:cs typeface="Cambria"/>
            </a:endParaRPr>
          </a:p>
          <a:p>
            <a:pPr marL="912813" lvl="1" indent="-342900">
              <a:lnSpc>
                <a:spcPct val="85000"/>
              </a:lnSpc>
              <a:spcBef>
                <a:spcPts val="600"/>
              </a:spcBef>
              <a:buClr>
                <a:srgbClr val="F90B17"/>
              </a:buClr>
              <a:buFont typeface="Wingdings" charset="2"/>
              <a:buChar char="Ø"/>
              <a:defRPr/>
            </a:pPr>
            <a:r>
              <a:rPr lang="en-US" sz="2600" i="0" dirty="0">
                <a:effectLst>
                  <a:outerShdw blurRad="38100" dist="38100" dir="2700000" algn="tl">
                    <a:srgbClr val="000000"/>
                  </a:outerShdw>
                </a:effectLst>
                <a:latin typeface="Cambria"/>
                <a:cs typeface="Cambria"/>
              </a:rPr>
              <a:t>Duration of the risk (period of infectivity)</a:t>
            </a:r>
          </a:p>
          <a:p>
            <a:pPr marL="912813" lvl="1" indent="-342900">
              <a:lnSpc>
                <a:spcPct val="85000"/>
              </a:lnSpc>
              <a:spcBef>
                <a:spcPts val="600"/>
              </a:spcBef>
              <a:buClr>
                <a:srgbClr val="F90B17"/>
              </a:buClr>
              <a:buFont typeface="Wingdings" charset="2"/>
              <a:buChar char="Ø"/>
              <a:defRPr/>
            </a:pPr>
            <a:r>
              <a:rPr lang="en-US" sz="2600" i="0" dirty="0">
                <a:effectLst>
                  <a:outerShdw blurRad="38100" dist="38100" dir="2700000" algn="tl">
                    <a:srgbClr val="000000"/>
                  </a:outerShdw>
                </a:effectLst>
                <a:latin typeface="Cambria"/>
                <a:cs typeface="Cambria"/>
              </a:rPr>
              <a:t>Severity of the risk (potential for harm)</a:t>
            </a:r>
            <a:endParaRPr lang="en-US" sz="2600" i="0" dirty="0">
              <a:effectLst>
                <a:outerShdw blurRad="38100" dist="38100" dir="2700000" algn="tl">
                  <a:srgbClr val="000000"/>
                </a:outerShdw>
              </a:effectLst>
              <a:latin typeface="Cambria"/>
              <a:ea typeface="Osaka" charset="-128"/>
              <a:cs typeface="Cambria"/>
            </a:endParaRPr>
          </a:p>
          <a:p>
            <a:pPr marL="912813" lvl="1" indent="-342900">
              <a:lnSpc>
                <a:spcPct val="85000"/>
              </a:lnSpc>
              <a:spcBef>
                <a:spcPts val="600"/>
              </a:spcBef>
              <a:buClr>
                <a:srgbClr val="F90B17"/>
              </a:buClr>
              <a:buFont typeface="Wingdings" charset="2"/>
              <a:buChar char="Ø"/>
              <a:defRPr/>
            </a:pPr>
            <a:r>
              <a:rPr lang="en-US" sz="2600" i="0" dirty="0">
                <a:effectLst>
                  <a:outerShdw blurRad="38100" dist="38100" dir="2700000" algn="tl">
                    <a:srgbClr val="000000"/>
                  </a:outerShdw>
                </a:effectLst>
                <a:latin typeface="Cambria"/>
                <a:cs typeface="Cambria"/>
              </a:rPr>
              <a:t>Probability of transmission and harm</a:t>
            </a:r>
          </a:p>
          <a:p>
            <a:pPr marL="344488" indent="-344488">
              <a:lnSpc>
                <a:spcPct val="85000"/>
              </a:lnSpc>
              <a:spcBef>
                <a:spcPts val="600"/>
              </a:spcBef>
              <a:defRPr/>
            </a:pPr>
            <a:r>
              <a:rPr lang="en-US" sz="1600" dirty="0">
                <a:solidFill>
                  <a:srgbClr val="13F909"/>
                </a:solidFill>
                <a:effectLst>
                  <a:outerShdw blurRad="38100" dist="38100" dir="2700000" algn="tl">
                    <a:srgbClr val="000000"/>
                  </a:outerShdw>
                </a:effectLst>
                <a:latin typeface="Cambria"/>
                <a:cs typeface="Cambria"/>
              </a:rPr>
              <a:t>*	From an </a:t>
            </a:r>
            <a:r>
              <a:rPr lang="en-US" sz="1600" u="sng" dirty="0">
                <a:solidFill>
                  <a:srgbClr val="13F909"/>
                </a:solidFill>
                <a:effectLst>
                  <a:outerShdw blurRad="38100" dist="38100" dir="2700000" algn="tl">
                    <a:srgbClr val="000000"/>
                  </a:outerShdw>
                </a:effectLst>
                <a:latin typeface="Cambria"/>
                <a:cs typeface="Cambria"/>
              </a:rPr>
              <a:t>Amicus curiae</a:t>
            </a:r>
            <a:r>
              <a:rPr lang="en-US" sz="1600" dirty="0">
                <a:solidFill>
                  <a:srgbClr val="13F909"/>
                </a:solidFill>
                <a:effectLst>
                  <a:outerShdw blurRad="38100" dist="38100" dir="2700000" algn="tl">
                    <a:srgbClr val="000000"/>
                  </a:outerShdw>
                </a:effectLst>
                <a:latin typeface="Cambria"/>
                <a:cs typeface="Cambria"/>
              </a:rPr>
              <a:t> brief filed in </a:t>
            </a:r>
            <a:r>
              <a:rPr lang="en-US" sz="1600" dirty="0" err="1">
                <a:solidFill>
                  <a:srgbClr val="13F909"/>
                </a:solidFill>
                <a:effectLst>
                  <a:outerShdw blurRad="38100" dist="38100" dir="2700000" algn="tl">
                    <a:srgbClr val="000000"/>
                  </a:outerShdw>
                </a:effectLst>
                <a:latin typeface="Cambria"/>
                <a:cs typeface="Cambria"/>
              </a:rPr>
              <a:t>Arline</a:t>
            </a:r>
            <a:r>
              <a:rPr lang="en-US" sz="1600" dirty="0">
                <a:solidFill>
                  <a:srgbClr val="13F909"/>
                </a:solidFill>
                <a:effectLst>
                  <a:outerShdw blurRad="38100" dist="38100" dir="2700000" algn="tl">
                    <a:srgbClr val="000000"/>
                  </a:outerShdw>
                </a:effectLst>
                <a:latin typeface="Cambria"/>
                <a:cs typeface="Cambria"/>
              </a:rPr>
              <a:t> </a:t>
            </a:r>
            <a:r>
              <a:rPr lang="en-US" sz="1600" dirty="0" err="1">
                <a:solidFill>
                  <a:srgbClr val="13F909"/>
                </a:solidFill>
                <a:effectLst>
                  <a:outerShdw blurRad="38100" dist="38100" dir="2700000" algn="tl">
                    <a:srgbClr val="000000"/>
                  </a:outerShdw>
                </a:effectLst>
                <a:latin typeface="Cambria"/>
                <a:cs typeface="Cambria"/>
              </a:rPr>
              <a:t>vs</a:t>
            </a:r>
            <a:r>
              <a:rPr lang="en-US" sz="1600" dirty="0">
                <a:solidFill>
                  <a:srgbClr val="13F909"/>
                </a:solidFill>
                <a:effectLst>
                  <a:outerShdw blurRad="38100" dist="38100" dir="2700000" algn="tl">
                    <a:srgbClr val="000000"/>
                  </a:outerShdw>
                </a:effectLst>
                <a:latin typeface="Cambria"/>
                <a:cs typeface="Cambria"/>
              </a:rPr>
              <a:t> School Board of Nassau County filed on behalf of the American Medical Association</a:t>
            </a:r>
            <a:endParaRPr lang="en-US" sz="1600" dirty="0">
              <a:effectLst>
                <a:outerShdw blurRad="38100" dist="38100" dir="2700000" algn="tl">
                  <a:srgbClr val="000000"/>
                </a:outerShdw>
              </a:effectLst>
              <a:latin typeface="Cambria"/>
              <a:cs typeface="Cambria"/>
            </a:endParaRPr>
          </a:p>
        </p:txBody>
      </p:sp>
      <p:sp>
        <p:nvSpPr>
          <p:cNvPr id="737283" name="Text Box 3"/>
          <p:cNvSpPr txBox="1">
            <a:spLocks noChangeArrowheads="1"/>
          </p:cNvSpPr>
          <p:nvPr/>
        </p:nvSpPr>
        <p:spPr bwMode="auto">
          <a:xfrm>
            <a:off x="152400" y="152400"/>
            <a:ext cx="8991600" cy="1266501"/>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spcBef>
                <a:spcPct val="20000"/>
              </a:spcBef>
              <a:defRPr/>
            </a:pPr>
            <a:r>
              <a:rPr lang="en-US" sz="4200">
                <a:solidFill>
                  <a:srgbClr val="3DF9F9"/>
                </a:solidFill>
                <a:effectLst>
                  <a:outerShdw blurRad="38100" dist="38100" dir="2700000" algn="tl">
                    <a:srgbClr val="000000"/>
                  </a:outerShdw>
                </a:effectLst>
                <a:latin typeface="Cambria"/>
                <a:cs typeface="Cambria"/>
              </a:rPr>
              <a:t>What is ‘Significant Risk’ for Transmission?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7283"/>
                                        </p:tgtEl>
                                        <p:attrNameLst>
                                          <p:attrName>style.visibility</p:attrName>
                                        </p:attrNameLst>
                                      </p:cBhvr>
                                      <p:to>
                                        <p:strVal val="visible"/>
                                      </p:to>
                                    </p:set>
                                    <p:anim calcmode="lin" valueType="num">
                                      <p:cBhvr additive="base">
                                        <p:cTn id="7" dur="500" fill="hold"/>
                                        <p:tgtEl>
                                          <p:spTgt spid="737283"/>
                                        </p:tgtEl>
                                        <p:attrNameLst>
                                          <p:attrName>ppt_x</p:attrName>
                                        </p:attrNameLst>
                                      </p:cBhvr>
                                      <p:tavLst>
                                        <p:tav tm="0">
                                          <p:val>
                                            <p:strVal val="#ppt_x"/>
                                          </p:val>
                                        </p:tav>
                                        <p:tav tm="100000">
                                          <p:val>
                                            <p:strVal val="#ppt_x"/>
                                          </p:val>
                                        </p:tav>
                                      </p:tavLst>
                                    </p:anim>
                                    <p:anim calcmode="lin" valueType="num">
                                      <p:cBhvr additive="base">
                                        <p:cTn id="8" dur="500" fill="hold"/>
                                        <p:tgtEl>
                                          <p:spTgt spid="73728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737282">
                                            <p:txEl>
                                              <p:pRg st="0" end="0"/>
                                            </p:txEl>
                                          </p:spTgt>
                                        </p:tgtEl>
                                        <p:attrNameLst>
                                          <p:attrName>style.visibility</p:attrName>
                                        </p:attrNameLst>
                                      </p:cBhvr>
                                      <p:to>
                                        <p:strVal val="visible"/>
                                      </p:to>
                                    </p:set>
                                    <p:animEffect transition="in" filter="blinds(horizontal)">
                                      <p:cBhvr>
                                        <p:cTn id="12" dur="500"/>
                                        <p:tgtEl>
                                          <p:spTgt spid="737282">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737282">
                                            <p:txEl>
                                              <p:pRg st="1" end="1"/>
                                            </p:txEl>
                                          </p:spTgt>
                                        </p:tgtEl>
                                        <p:attrNameLst>
                                          <p:attrName>style.visibility</p:attrName>
                                        </p:attrNameLst>
                                      </p:cBhvr>
                                      <p:to>
                                        <p:strVal val="visible"/>
                                      </p:to>
                                    </p:set>
                                    <p:animEffect transition="in" filter="blinds(horizontal)">
                                      <p:cBhvr>
                                        <p:cTn id="16" dur="500"/>
                                        <p:tgtEl>
                                          <p:spTgt spid="737282">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37282">
                                            <p:txEl>
                                              <p:pRg st="2" end="2"/>
                                            </p:txEl>
                                          </p:spTgt>
                                        </p:tgtEl>
                                        <p:attrNameLst>
                                          <p:attrName>style.visibility</p:attrName>
                                        </p:attrNameLst>
                                      </p:cBhvr>
                                      <p:to>
                                        <p:strVal val="visible"/>
                                      </p:to>
                                    </p:set>
                                    <p:animEffect transition="in" filter="blinds(horizontal)">
                                      <p:cBhvr>
                                        <p:cTn id="19" dur="500"/>
                                        <p:tgtEl>
                                          <p:spTgt spid="737282">
                                            <p:txEl>
                                              <p:pRg st="2" end="2"/>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37282">
                                            <p:txEl>
                                              <p:pRg st="3" end="3"/>
                                            </p:txEl>
                                          </p:spTgt>
                                        </p:tgtEl>
                                        <p:attrNameLst>
                                          <p:attrName>style.visibility</p:attrName>
                                        </p:attrNameLst>
                                      </p:cBhvr>
                                      <p:to>
                                        <p:strVal val="visible"/>
                                      </p:to>
                                    </p:set>
                                    <p:animEffect transition="in" filter="blinds(horizontal)">
                                      <p:cBhvr>
                                        <p:cTn id="22" dur="500"/>
                                        <p:tgtEl>
                                          <p:spTgt spid="737282">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37282">
                                            <p:txEl>
                                              <p:pRg st="4" end="4"/>
                                            </p:txEl>
                                          </p:spTgt>
                                        </p:tgtEl>
                                        <p:attrNameLst>
                                          <p:attrName>style.visibility</p:attrName>
                                        </p:attrNameLst>
                                      </p:cBhvr>
                                      <p:to>
                                        <p:strVal val="visible"/>
                                      </p:to>
                                    </p:set>
                                    <p:animEffect transition="in" filter="blinds(horizontal)">
                                      <p:cBhvr>
                                        <p:cTn id="25" dur="500"/>
                                        <p:tgtEl>
                                          <p:spTgt spid="737282">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37282">
                                            <p:txEl>
                                              <p:pRg st="5" end="5"/>
                                            </p:txEl>
                                          </p:spTgt>
                                        </p:tgtEl>
                                        <p:attrNameLst>
                                          <p:attrName>style.visibility</p:attrName>
                                        </p:attrNameLst>
                                      </p:cBhvr>
                                      <p:to>
                                        <p:strVal val="visible"/>
                                      </p:to>
                                    </p:set>
                                    <p:animEffect transition="in" filter="blinds(horizontal)">
                                      <p:cBhvr>
                                        <p:cTn id="28" dur="500"/>
                                        <p:tgtEl>
                                          <p:spTgt spid="737282">
                                            <p:txEl>
                                              <p:pRg st="5" end="5"/>
                                            </p:txEl>
                                          </p:spTgt>
                                        </p:tgtEl>
                                      </p:cBhvr>
                                    </p:animEffect>
                                  </p:childTnLst>
                                </p:cTn>
                              </p:par>
                            </p:childTnLst>
                          </p:cTn>
                        </p:par>
                        <p:par>
                          <p:cTn id="29" fill="hold">
                            <p:stCondLst>
                              <p:cond delay="1500"/>
                            </p:stCondLst>
                            <p:childTnLst>
                              <p:par>
                                <p:cTn id="30" presetID="3" presetClass="entr" presetSubtype="10" fill="hold" grpId="0" nodeType="afterEffect">
                                  <p:stCondLst>
                                    <p:cond delay="0"/>
                                  </p:stCondLst>
                                  <p:childTnLst>
                                    <p:set>
                                      <p:cBhvr>
                                        <p:cTn id="31" dur="1" fill="hold">
                                          <p:stCondLst>
                                            <p:cond delay="0"/>
                                          </p:stCondLst>
                                        </p:cTn>
                                        <p:tgtEl>
                                          <p:spTgt spid="737282">
                                            <p:txEl>
                                              <p:pRg st="6" end="6"/>
                                            </p:txEl>
                                          </p:spTgt>
                                        </p:tgtEl>
                                        <p:attrNameLst>
                                          <p:attrName>style.visibility</p:attrName>
                                        </p:attrNameLst>
                                      </p:cBhvr>
                                      <p:to>
                                        <p:strVal val="visible"/>
                                      </p:to>
                                    </p:set>
                                    <p:animEffect transition="in" filter="blinds(horizontal)">
                                      <p:cBhvr>
                                        <p:cTn id="32" dur="500"/>
                                        <p:tgtEl>
                                          <p:spTgt spid="7372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2" grpId="0" build="p"/>
      <p:bldP spid="7372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p:cNvPicPr>
            <a:picLocks noChangeAspect="1" noChangeArrowheads="1"/>
          </p:cNvPicPr>
          <p:nvPr/>
        </p:nvPicPr>
        <p:blipFill>
          <a:blip r:embed="rId3"/>
          <a:srcRect l="9590" t="4166" r="4109" b="41653"/>
          <a:stretch>
            <a:fillRect/>
          </a:stretch>
        </p:blipFill>
        <p:spPr bwMode="auto">
          <a:xfrm>
            <a:off x="2165350" y="3733800"/>
            <a:ext cx="5759450" cy="2379663"/>
          </a:xfrm>
          <a:prstGeom prst="rect">
            <a:avLst/>
          </a:prstGeom>
          <a:noFill/>
          <a:ln w="19050">
            <a:solidFill>
              <a:schemeClr val="bg2"/>
            </a:solidFill>
            <a:miter lim="800000"/>
            <a:headEnd/>
            <a:tailEnd/>
          </a:ln>
        </p:spPr>
      </p:pic>
      <p:pic>
        <p:nvPicPr>
          <p:cNvPr id="600067" name="Picture 3"/>
          <p:cNvPicPr>
            <a:picLocks noChangeAspect="1" noChangeArrowheads="1"/>
          </p:cNvPicPr>
          <p:nvPr/>
        </p:nvPicPr>
        <p:blipFill>
          <a:blip r:embed="rId4"/>
          <a:srcRect t="41653"/>
          <a:stretch>
            <a:fillRect/>
          </a:stretch>
        </p:blipFill>
        <p:spPr bwMode="auto">
          <a:xfrm>
            <a:off x="381000" y="609600"/>
            <a:ext cx="6553200" cy="2514600"/>
          </a:xfrm>
          <a:prstGeom prst="rect">
            <a:avLst/>
          </a:prstGeom>
          <a:noFill/>
          <a:ln w="19050">
            <a:solidFill>
              <a:schemeClr val="bg2"/>
            </a:solidFill>
            <a:miter lim="800000"/>
            <a:headEnd/>
            <a:tailEnd/>
          </a:ln>
        </p:spPr>
      </p:pic>
      <p:pic>
        <p:nvPicPr>
          <p:cNvPr id="600068" name="Picture 4"/>
          <p:cNvPicPr>
            <a:picLocks noChangeAspect="1" noChangeArrowheads="1"/>
          </p:cNvPicPr>
          <p:nvPr/>
        </p:nvPicPr>
        <p:blipFill>
          <a:blip r:embed="rId5"/>
          <a:srcRect/>
          <a:stretch>
            <a:fillRect/>
          </a:stretch>
        </p:blipFill>
        <p:spPr bwMode="auto">
          <a:xfrm>
            <a:off x="5638800" y="2133600"/>
            <a:ext cx="3124200" cy="2055813"/>
          </a:xfrm>
          <a:prstGeom prst="rect">
            <a:avLst/>
          </a:prstGeom>
          <a:noFill/>
          <a:ln w="19050">
            <a:solidFill>
              <a:schemeClr val="hlink"/>
            </a:solidFill>
            <a:miter lim="800000"/>
            <a:headEnd/>
            <a:tailEnd/>
          </a:ln>
        </p:spPr>
      </p:pic>
    </p:spTree>
    <p:extLst>
      <p:ext uri="{BB962C8B-B14F-4D97-AF65-F5344CB8AC3E}">
        <p14:creationId xmlns:p14="http://schemas.microsoft.com/office/powerpoint/2010/main" val="335608085"/>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00067"/>
                                        </p:tgtEl>
                                        <p:attrNameLst>
                                          <p:attrName>style.visibility</p:attrName>
                                        </p:attrNameLst>
                                      </p:cBhvr>
                                      <p:to>
                                        <p:strVal val="visible"/>
                                      </p:to>
                                    </p:set>
                                    <p:anim calcmode="lin" valueType="num">
                                      <p:cBhvr>
                                        <p:cTn id="7" dur="500" fill="hold"/>
                                        <p:tgtEl>
                                          <p:spTgt spid="600067"/>
                                        </p:tgtEl>
                                        <p:attrNameLst>
                                          <p:attrName>ppt_w</p:attrName>
                                        </p:attrNameLst>
                                      </p:cBhvr>
                                      <p:tavLst>
                                        <p:tav tm="0">
                                          <p:val>
                                            <p:fltVal val="0"/>
                                          </p:val>
                                        </p:tav>
                                        <p:tav tm="100000">
                                          <p:val>
                                            <p:strVal val="#ppt_w"/>
                                          </p:val>
                                        </p:tav>
                                      </p:tavLst>
                                    </p:anim>
                                    <p:anim calcmode="lin" valueType="num">
                                      <p:cBhvr>
                                        <p:cTn id="8" dur="500" fill="hold"/>
                                        <p:tgtEl>
                                          <p:spTgt spid="60006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00066"/>
                                        </p:tgtEl>
                                        <p:attrNameLst>
                                          <p:attrName>style.visibility</p:attrName>
                                        </p:attrNameLst>
                                      </p:cBhvr>
                                      <p:to>
                                        <p:strVal val="visible"/>
                                      </p:to>
                                    </p:set>
                                    <p:anim calcmode="lin" valueType="num">
                                      <p:cBhvr>
                                        <p:cTn id="12" dur="500" fill="hold"/>
                                        <p:tgtEl>
                                          <p:spTgt spid="600066"/>
                                        </p:tgtEl>
                                        <p:attrNameLst>
                                          <p:attrName>ppt_w</p:attrName>
                                        </p:attrNameLst>
                                      </p:cBhvr>
                                      <p:tavLst>
                                        <p:tav tm="0">
                                          <p:val>
                                            <p:fltVal val="0"/>
                                          </p:val>
                                        </p:tav>
                                        <p:tav tm="100000">
                                          <p:val>
                                            <p:strVal val="#ppt_w"/>
                                          </p:val>
                                        </p:tav>
                                      </p:tavLst>
                                    </p:anim>
                                    <p:anim calcmode="lin" valueType="num">
                                      <p:cBhvr>
                                        <p:cTn id="13" dur="500" fill="hold"/>
                                        <p:tgtEl>
                                          <p:spTgt spid="60006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00068"/>
                                        </p:tgtEl>
                                        <p:attrNameLst>
                                          <p:attrName>style.visibility</p:attrName>
                                        </p:attrNameLst>
                                      </p:cBhvr>
                                      <p:to>
                                        <p:strVal val="visible"/>
                                      </p:to>
                                    </p:set>
                                    <p:anim calcmode="lin" valueType="num">
                                      <p:cBhvr>
                                        <p:cTn id="17" dur="500" fill="hold"/>
                                        <p:tgtEl>
                                          <p:spTgt spid="600068"/>
                                        </p:tgtEl>
                                        <p:attrNameLst>
                                          <p:attrName>ppt_w</p:attrName>
                                        </p:attrNameLst>
                                      </p:cBhvr>
                                      <p:tavLst>
                                        <p:tav tm="0">
                                          <p:val>
                                            <p:fltVal val="0"/>
                                          </p:val>
                                        </p:tav>
                                        <p:tav tm="100000">
                                          <p:val>
                                            <p:strVal val="#ppt_w"/>
                                          </p:val>
                                        </p:tav>
                                      </p:tavLst>
                                    </p:anim>
                                    <p:anim calcmode="lin" valueType="num">
                                      <p:cBhvr>
                                        <p:cTn id="18" dur="500" fill="hold"/>
                                        <p:tgtEl>
                                          <p:spTgt spid="600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ChangeArrowheads="1"/>
          </p:cNvSpPr>
          <p:nvPr/>
        </p:nvSpPr>
        <p:spPr bwMode="auto">
          <a:xfrm>
            <a:off x="685800" y="1828800"/>
            <a:ext cx="8001000" cy="3977499"/>
          </a:xfrm>
          <a:prstGeom prst="rect">
            <a:avLst/>
          </a:prstGeom>
          <a:noFill/>
          <a:ln w="9525">
            <a:noFill/>
            <a:miter lim="800000"/>
            <a:headEnd/>
            <a:tailEnd/>
          </a:ln>
          <a:effectLst/>
        </p:spPr>
        <p:txBody>
          <a:bodyPr>
            <a:prstTxWarp prst="textNoShape">
              <a:avLst/>
            </a:prstTxWarp>
            <a:spAutoFit/>
          </a:bodyPr>
          <a:lstStyle/>
          <a:p>
            <a:pPr marL="454025" indent="-454025">
              <a:lnSpc>
                <a:spcPct val="90000"/>
              </a:lnSpc>
              <a:spcBef>
                <a:spcPct val="25000"/>
              </a:spcBef>
              <a:buClr>
                <a:srgbClr val="FF0306"/>
              </a:buClr>
              <a:buFont typeface="Times" charset="0"/>
              <a:buChar char="•"/>
              <a:defRPr/>
            </a:pPr>
            <a:r>
              <a:rPr lang="en-US" sz="2800" i="0" dirty="0">
                <a:effectLst>
                  <a:outerShdw blurRad="38100" dist="38100" dir="2700000" algn="tl">
                    <a:srgbClr val="000000"/>
                  </a:outerShdw>
                </a:effectLst>
                <a:latin typeface="Cambria"/>
                <a:cs typeface="Cambria"/>
              </a:rPr>
              <a:t>HCWs who are infected with HIV or HBV and are ‘e’ antigen positive should not perform exposure-prone procedures unless they have sought the counsel of an expert review panel and been advised under what circumstances, if any, they may continue to perform these procedures.  Such circumstances would include notifying prospective patients of the HCW’s </a:t>
            </a:r>
            <a:r>
              <a:rPr lang="en-US" sz="2800" i="0" dirty="0" err="1">
                <a:effectLst>
                  <a:outerShdw blurRad="38100" dist="38100" dir="2700000" algn="tl">
                    <a:srgbClr val="000000"/>
                  </a:outerShdw>
                </a:effectLst>
                <a:latin typeface="Cambria"/>
                <a:cs typeface="Cambria"/>
              </a:rPr>
              <a:t>seropositivity</a:t>
            </a:r>
            <a:r>
              <a:rPr lang="en-US" sz="2800" i="0" dirty="0">
                <a:effectLst>
                  <a:outerShdw blurRad="38100" dist="38100" dir="2700000" algn="tl">
                    <a:srgbClr val="000000"/>
                  </a:outerShdw>
                </a:effectLst>
                <a:latin typeface="Cambria"/>
                <a:cs typeface="Cambria"/>
              </a:rPr>
              <a:t> before they undergo exposure-prone invasive procedures.</a:t>
            </a:r>
          </a:p>
        </p:txBody>
      </p:sp>
      <p:sp>
        <p:nvSpPr>
          <p:cNvPr id="739331" name="Rectangle 3"/>
          <p:cNvSpPr>
            <a:spLocks noChangeArrowheads="1"/>
          </p:cNvSpPr>
          <p:nvPr/>
        </p:nvSpPr>
        <p:spPr bwMode="auto">
          <a:xfrm>
            <a:off x="1371600" y="533400"/>
            <a:ext cx="6248400" cy="762000"/>
          </a:xfrm>
          <a:prstGeom prst="rect">
            <a:avLst/>
          </a:prstGeom>
          <a:noFill/>
          <a:ln w="9525">
            <a:noFill/>
            <a:miter lim="800000"/>
            <a:headEnd/>
            <a:tailEnd/>
          </a:ln>
          <a:effectLst/>
        </p:spPr>
        <p:txBody>
          <a:bodyPr>
            <a:prstTxWarp prst="textNoShape">
              <a:avLst/>
            </a:prstTxWarp>
            <a:spAutoFit/>
          </a:bodyPr>
          <a:lstStyle/>
          <a:p>
            <a:pPr>
              <a:defRPr/>
            </a:pPr>
            <a:r>
              <a:rPr lang="en-US" sz="4400">
                <a:solidFill>
                  <a:srgbClr val="3DF9F9"/>
                </a:solidFill>
                <a:effectLst>
                  <a:outerShdw blurRad="38100" dist="38100" dir="2700000" algn="tl">
                    <a:srgbClr val="000000"/>
                  </a:outerShdw>
                </a:effectLst>
                <a:latin typeface="Cambria"/>
                <a:cs typeface="Cambria"/>
              </a:rPr>
              <a:t>Existing Guidelines – U.S.</a:t>
            </a:r>
          </a:p>
        </p:txBody>
      </p:sp>
      <p:sp>
        <p:nvSpPr>
          <p:cNvPr id="739332" name="Rectangle 4"/>
          <p:cNvSpPr>
            <a:spLocks noChangeArrowheads="1"/>
          </p:cNvSpPr>
          <p:nvPr/>
        </p:nvSpPr>
        <p:spPr bwMode="auto">
          <a:xfrm>
            <a:off x="1905000" y="5833646"/>
            <a:ext cx="6968789" cy="338554"/>
          </a:xfrm>
          <a:prstGeom prst="rect">
            <a:avLst/>
          </a:prstGeom>
          <a:noFill/>
          <a:ln w="9525">
            <a:noFill/>
            <a:miter lim="800000"/>
            <a:headEnd/>
            <a:tailEnd/>
          </a:ln>
          <a:effectLst/>
        </p:spPr>
        <p:txBody>
          <a:bodyPr wrap="none">
            <a:prstTxWarp prst="textNoShape">
              <a:avLst/>
            </a:prstTxWarp>
            <a:spAutoFit/>
          </a:bodyPr>
          <a:lstStyle/>
          <a:p>
            <a:pPr>
              <a:spcBef>
                <a:spcPts val="600"/>
              </a:spcBef>
              <a:buFont typeface="Arial" charset="0"/>
              <a:buNone/>
              <a:defRPr/>
            </a:pPr>
            <a:r>
              <a:rPr lang="en-US" sz="1600">
                <a:solidFill>
                  <a:srgbClr val="13F909"/>
                </a:solidFill>
                <a:effectLst>
                  <a:outerShdw blurRad="38100" dist="38100" dir="2700000" algn="tl">
                    <a:srgbClr val="000000"/>
                  </a:outerShdw>
                </a:effectLst>
                <a:latin typeface="Cambria"/>
                <a:cs typeface="Cambria"/>
              </a:rPr>
              <a:t>Centers for Disease Control. MMWR Morb Mortal Wkly Rep. 1991;40(RR-8):1-9.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39331"/>
                                        </p:tgtEl>
                                        <p:attrNameLst>
                                          <p:attrName>style.visibility</p:attrName>
                                        </p:attrNameLst>
                                      </p:cBhvr>
                                      <p:to>
                                        <p:strVal val="visible"/>
                                      </p:to>
                                    </p:set>
                                    <p:anim calcmode="lin" valueType="num">
                                      <p:cBhvr additive="base">
                                        <p:cTn id="7" dur="500" fill="hold"/>
                                        <p:tgtEl>
                                          <p:spTgt spid="739331"/>
                                        </p:tgtEl>
                                        <p:attrNameLst>
                                          <p:attrName>ppt_x</p:attrName>
                                        </p:attrNameLst>
                                      </p:cBhvr>
                                      <p:tavLst>
                                        <p:tav tm="0">
                                          <p:val>
                                            <p:strVal val="1+#ppt_w/2"/>
                                          </p:val>
                                        </p:tav>
                                        <p:tav tm="100000">
                                          <p:val>
                                            <p:strVal val="#ppt_x"/>
                                          </p:val>
                                        </p:tav>
                                      </p:tavLst>
                                    </p:anim>
                                    <p:anim calcmode="lin" valueType="num">
                                      <p:cBhvr additive="base">
                                        <p:cTn id="8" dur="500" fill="hold"/>
                                        <p:tgtEl>
                                          <p:spTgt spid="7393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739330"/>
                                        </p:tgtEl>
                                        <p:attrNameLst>
                                          <p:attrName>style.visibility</p:attrName>
                                        </p:attrNameLst>
                                      </p:cBhvr>
                                      <p:to>
                                        <p:strVal val="visible"/>
                                      </p:to>
                                    </p:set>
                                    <p:anim calcmode="lin" valueType="num">
                                      <p:cBhvr>
                                        <p:cTn id="12" dur="2000" fill="hold"/>
                                        <p:tgtEl>
                                          <p:spTgt spid="739330"/>
                                        </p:tgtEl>
                                        <p:attrNameLst>
                                          <p:attrName>ppt_x</p:attrName>
                                        </p:attrNameLst>
                                      </p:cBhvr>
                                      <p:tavLst>
                                        <p:tav tm="0">
                                          <p:val>
                                            <p:strVal val="#ppt_x-.2"/>
                                          </p:val>
                                        </p:tav>
                                        <p:tav tm="100000">
                                          <p:val>
                                            <p:strVal val="#ppt_x"/>
                                          </p:val>
                                        </p:tav>
                                      </p:tavLst>
                                    </p:anim>
                                    <p:anim calcmode="lin" valueType="num">
                                      <p:cBhvr>
                                        <p:cTn id="13" dur="2000" fill="hold"/>
                                        <p:tgtEl>
                                          <p:spTgt spid="739330"/>
                                        </p:tgtEl>
                                        <p:attrNameLst>
                                          <p:attrName>ppt_y</p:attrName>
                                        </p:attrNameLst>
                                      </p:cBhvr>
                                      <p:tavLst>
                                        <p:tav tm="0">
                                          <p:val>
                                            <p:strVal val="#ppt_y"/>
                                          </p:val>
                                        </p:tav>
                                        <p:tav tm="100000">
                                          <p:val>
                                            <p:strVal val="#ppt_y"/>
                                          </p:val>
                                        </p:tav>
                                      </p:tavLst>
                                    </p:anim>
                                    <p:animEffect transition="in" filter="wipe(right)" prLst="gradientSize: 0.1">
                                      <p:cBhvr>
                                        <p:cTn id="14" dur="2000"/>
                                        <p:tgtEl>
                                          <p:spTgt spid="739330"/>
                                        </p:tgtEl>
                                      </p:cBhvr>
                                    </p:animEffect>
                                  </p:childTnLst>
                                </p:cTn>
                              </p:par>
                            </p:childTnLst>
                          </p:cTn>
                        </p:par>
                        <p:par>
                          <p:cTn id="15" fill="hold">
                            <p:stCondLst>
                              <p:cond delay="2500"/>
                            </p:stCondLst>
                            <p:childTnLst>
                              <p:par>
                                <p:cTn id="16" presetID="29" presetClass="entr" presetSubtype="0" fill="hold" grpId="0" nodeType="afterEffect">
                                  <p:stCondLst>
                                    <p:cond delay="0"/>
                                  </p:stCondLst>
                                  <p:childTnLst>
                                    <p:set>
                                      <p:cBhvr>
                                        <p:cTn id="17" dur="1" fill="hold">
                                          <p:stCondLst>
                                            <p:cond delay="0"/>
                                          </p:stCondLst>
                                        </p:cTn>
                                        <p:tgtEl>
                                          <p:spTgt spid="739332"/>
                                        </p:tgtEl>
                                        <p:attrNameLst>
                                          <p:attrName>style.visibility</p:attrName>
                                        </p:attrNameLst>
                                      </p:cBhvr>
                                      <p:to>
                                        <p:strVal val="visible"/>
                                      </p:to>
                                    </p:set>
                                    <p:anim calcmode="lin" valueType="num">
                                      <p:cBhvr>
                                        <p:cTn id="18" dur="2000" fill="hold"/>
                                        <p:tgtEl>
                                          <p:spTgt spid="739332"/>
                                        </p:tgtEl>
                                        <p:attrNameLst>
                                          <p:attrName>ppt_x</p:attrName>
                                        </p:attrNameLst>
                                      </p:cBhvr>
                                      <p:tavLst>
                                        <p:tav tm="0">
                                          <p:val>
                                            <p:strVal val="#ppt_x-.2"/>
                                          </p:val>
                                        </p:tav>
                                        <p:tav tm="100000">
                                          <p:val>
                                            <p:strVal val="#ppt_x"/>
                                          </p:val>
                                        </p:tav>
                                      </p:tavLst>
                                    </p:anim>
                                    <p:anim calcmode="lin" valueType="num">
                                      <p:cBhvr>
                                        <p:cTn id="19" dur="2000" fill="hold"/>
                                        <p:tgtEl>
                                          <p:spTgt spid="739332"/>
                                        </p:tgtEl>
                                        <p:attrNameLst>
                                          <p:attrName>ppt_y</p:attrName>
                                        </p:attrNameLst>
                                      </p:cBhvr>
                                      <p:tavLst>
                                        <p:tav tm="0">
                                          <p:val>
                                            <p:strVal val="#ppt_y"/>
                                          </p:val>
                                        </p:tav>
                                        <p:tav tm="100000">
                                          <p:val>
                                            <p:strVal val="#ppt_y"/>
                                          </p:val>
                                        </p:tav>
                                      </p:tavLst>
                                    </p:anim>
                                    <p:animEffect transition="in" filter="wipe(right)" prLst="gradientSize: 0.1">
                                      <p:cBhvr>
                                        <p:cTn id="20" dur="2000"/>
                                        <p:tgtEl>
                                          <p:spTgt spid="73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0" grpId="0"/>
      <p:bldP spid="739331" grpId="0"/>
      <p:bldP spid="7393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609600" y="1905000"/>
            <a:ext cx="7391400" cy="3269101"/>
          </a:xfrm>
          <a:prstGeom prst="rect">
            <a:avLst/>
          </a:prstGeom>
          <a:noFill/>
          <a:ln w="9525">
            <a:noFill/>
            <a:miter lim="800000"/>
            <a:headEnd/>
            <a:tailEnd/>
          </a:ln>
          <a:effectLst/>
        </p:spPr>
        <p:txBody>
          <a:bodyPr>
            <a:prstTxWarp prst="textNoShape">
              <a:avLst/>
            </a:prstTxWarp>
            <a:spAutoFit/>
          </a:bodyPr>
          <a:lstStyle/>
          <a:p>
            <a:pPr marL="454025" indent="-454025">
              <a:lnSpc>
                <a:spcPct val="95000"/>
              </a:lnSpc>
              <a:spcBef>
                <a:spcPts val="0"/>
              </a:spcBef>
              <a:spcAft>
                <a:spcPts val="2400"/>
              </a:spcAft>
              <a:buClr>
                <a:srgbClr val="FF0306"/>
              </a:buClr>
              <a:buFont typeface="Times" charset="0"/>
              <a:buChar char="•"/>
              <a:defRPr/>
            </a:pPr>
            <a:r>
              <a:rPr lang="en-US" sz="2800" i="0" dirty="0">
                <a:effectLst>
                  <a:outerShdw blurRad="38100" dist="38100" dir="2700000" algn="tl">
                    <a:srgbClr val="000000"/>
                  </a:outerShdw>
                </a:effectLst>
                <a:latin typeface="Cambria"/>
                <a:cs typeface="Cambria"/>
              </a:rPr>
              <a:t>Subsequently, in 1991 Congress passed P.L. 102-141 mandating states to adopt “CDC guidelines or their equivalent”.</a:t>
            </a:r>
          </a:p>
          <a:p>
            <a:pPr marL="454025" indent="-454025">
              <a:lnSpc>
                <a:spcPct val="95000"/>
              </a:lnSpc>
              <a:spcBef>
                <a:spcPts val="0"/>
              </a:spcBef>
              <a:spcAft>
                <a:spcPts val="2400"/>
              </a:spcAft>
              <a:buClr>
                <a:srgbClr val="FF0306"/>
              </a:buClr>
              <a:buFont typeface="Times" charset="0"/>
              <a:buChar char="•"/>
              <a:defRPr/>
            </a:pPr>
            <a:r>
              <a:rPr lang="en-US" sz="2800" i="0" dirty="0">
                <a:effectLst>
                  <a:outerShdw blurRad="38100" dist="38100" dir="2700000" algn="tl">
                    <a:srgbClr val="000000"/>
                  </a:outerShdw>
                </a:effectLst>
                <a:latin typeface="Cambria"/>
                <a:cs typeface="Cambria"/>
              </a:rPr>
              <a:t>CDC attempted to develop a list of exposure-prone invasive procedures with the help of professional medical associations but no consensus was reached.  </a:t>
            </a:r>
          </a:p>
        </p:txBody>
      </p:sp>
      <p:sp>
        <p:nvSpPr>
          <p:cNvPr id="741379" name="Rectangle 3"/>
          <p:cNvSpPr>
            <a:spLocks noChangeArrowheads="1"/>
          </p:cNvSpPr>
          <p:nvPr/>
        </p:nvSpPr>
        <p:spPr bwMode="auto">
          <a:xfrm>
            <a:off x="2514600" y="533400"/>
            <a:ext cx="3733800" cy="762000"/>
          </a:xfrm>
          <a:prstGeom prst="rect">
            <a:avLst/>
          </a:prstGeom>
          <a:noFill/>
          <a:ln w="9525">
            <a:noFill/>
            <a:miter lim="800000"/>
            <a:headEnd/>
            <a:tailEnd/>
          </a:ln>
          <a:effectLst/>
        </p:spPr>
        <p:txBody>
          <a:bodyPr wrap="square">
            <a:prstTxWarp prst="textNoShape">
              <a:avLst/>
            </a:prstTxWarp>
            <a:spAutoFit/>
          </a:bodyPr>
          <a:lstStyle/>
          <a:p>
            <a:pPr>
              <a:defRPr/>
            </a:pPr>
            <a:r>
              <a:rPr lang="en-US" sz="4400" dirty="0" smtClean="0">
                <a:solidFill>
                  <a:srgbClr val="3DF9F9"/>
                </a:solidFill>
                <a:effectLst>
                  <a:outerShdw blurRad="38100" dist="38100" dir="2700000" algn="tl">
                    <a:srgbClr val="000000"/>
                  </a:outerShdw>
                </a:effectLst>
                <a:latin typeface="Cambria"/>
                <a:cs typeface="Cambria"/>
              </a:rPr>
              <a:t>U.S. Guidelines</a:t>
            </a:r>
            <a:endParaRPr lang="en-US" sz="4400" dirty="0">
              <a:solidFill>
                <a:srgbClr val="3DF9F9"/>
              </a:solidFill>
              <a:effectLst>
                <a:outerShdw blurRad="38100" dist="38100" dir="2700000" algn="tl">
                  <a:srgbClr val="000000"/>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741379"/>
                                        </p:tgtEl>
                                        <p:attrNameLst>
                                          <p:attrName>style.visibility</p:attrName>
                                        </p:attrNameLst>
                                      </p:cBhvr>
                                      <p:to>
                                        <p:strVal val="visible"/>
                                      </p:to>
                                    </p:set>
                                    <p:anim calcmode="lin" valueType="num">
                                      <p:cBhvr additive="base">
                                        <p:cTn id="7" dur="500" fill="hold"/>
                                        <p:tgtEl>
                                          <p:spTgt spid="741379"/>
                                        </p:tgtEl>
                                        <p:attrNameLst>
                                          <p:attrName>ppt_x</p:attrName>
                                        </p:attrNameLst>
                                      </p:cBhvr>
                                      <p:tavLst>
                                        <p:tav tm="0">
                                          <p:val>
                                            <p:strVal val="1+#ppt_w/2"/>
                                          </p:val>
                                        </p:tav>
                                        <p:tav tm="100000">
                                          <p:val>
                                            <p:strVal val="#ppt_x"/>
                                          </p:val>
                                        </p:tav>
                                      </p:tavLst>
                                    </p:anim>
                                    <p:anim calcmode="lin" valueType="num">
                                      <p:cBhvr additive="base">
                                        <p:cTn id="8" dur="500" fill="hold"/>
                                        <p:tgtEl>
                                          <p:spTgt spid="74137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41378">
                                            <p:txEl>
                                              <p:pRg st="0" end="0"/>
                                            </p:txEl>
                                          </p:spTgt>
                                        </p:tgtEl>
                                        <p:attrNameLst>
                                          <p:attrName>style.visibility</p:attrName>
                                        </p:attrNameLst>
                                      </p:cBhvr>
                                      <p:to>
                                        <p:strVal val="visible"/>
                                      </p:to>
                                    </p:set>
                                    <p:animEffect transition="in" filter="fade">
                                      <p:cBhvr>
                                        <p:cTn id="12" dur="1000"/>
                                        <p:tgtEl>
                                          <p:spTgt spid="741378">
                                            <p:txEl>
                                              <p:pRg st="0" end="0"/>
                                            </p:txEl>
                                          </p:spTgt>
                                        </p:tgtEl>
                                      </p:cBhvr>
                                    </p:animEffect>
                                    <p:anim calcmode="lin" valueType="num">
                                      <p:cBhvr>
                                        <p:cTn id="13" dur="1000" fill="hold"/>
                                        <p:tgtEl>
                                          <p:spTgt spid="74137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4137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741378">
                                            <p:txEl>
                                              <p:pRg st="1" end="1"/>
                                            </p:txEl>
                                          </p:spTgt>
                                        </p:tgtEl>
                                        <p:attrNameLst>
                                          <p:attrName>style.visibility</p:attrName>
                                        </p:attrNameLst>
                                      </p:cBhvr>
                                      <p:to>
                                        <p:strVal val="visible"/>
                                      </p:to>
                                    </p:set>
                                    <p:animEffect transition="in" filter="fade">
                                      <p:cBhvr>
                                        <p:cTn id="18" dur="1000"/>
                                        <p:tgtEl>
                                          <p:spTgt spid="741378">
                                            <p:txEl>
                                              <p:pRg st="1" end="1"/>
                                            </p:txEl>
                                          </p:spTgt>
                                        </p:tgtEl>
                                      </p:cBhvr>
                                    </p:animEffect>
                                    <p:anim calcmode="lin" valueType="num">
                                      <p:cBhvr>
                                        <p:cTn id="19" dur="1000" fill="hold"/>
                                        <p:tgtEl>
                                          <p:spTgt spid="74137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4137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build="p"/>
      <p:bldP spid="74137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ChangeArrowheads="1"/>
          </p:cNvSpPr>
          <p:nvPr/>
        </p:nvSpPr>
        <p:spPr bwMode="auto">
          <a:xfrm>
            <a:off x="381000" y="1485457"/>
            <a:ext cx="8458200" cy="4458143"/>
          </a:xfrm>
          <a:prstGeom prst="rect">
            <a:avLst/>
          </a:prstGeom>
          <a:noFill/>
          <a:ln w="9525">
            <a:noFill/>
            <a:miter lim="800000"/>
            <a:headEnd/>
            <a:tailEnd/>
          </a:ln>
          <a:effectLst/>
        </p:spPr>
        <p:txBody>
          <a:bodyPr wrap="square">
            <a:prstTxWarp prst="textNoShape">
              <a:avLst/>
            </a:prstTxWarp>
            <a:spAutoFit/>
          </a:bodyPr>
          <a:lstStyle/>
          <a:p>
            <a:pPr marL="454025" indent="-454025">
              <a:lnSpc>
                <a:spcPct val="85000"/>
              </a:lnSpc>
              <a:spcBef>
                <a:spcPct val="40000"/>
              </a:spcBef>
              <a:spcAft>
                <a:spcPts val="1200"/>
              </a:spcAft>
              <a:buClr>
                <a:srgbClr val="FF0306"/>
              </a:buClr>
              <a:buFont typeface="Times" charset="0"/>
              <a:buChar char="•"/>
              <a:defRPr/>
            </a:pPr>
            <a:r>
              <a:rPr lang="en-US" sz="2800" i="0" dirty="0">
                <a:effectLst>
                  <a:outerShdw blurRad="38100" dist="38100" dir="2700000" algn="tl">
                    <a:srgbClr val="000000"/>
                  </a:outerShdw>
                </a:effectLst>
                <a:latin typeface="Cambria"/>
                <a:cs typeface="Cambria"/>
              </a:rPr>
              <a:t>In 1992 Dr. William Roper, then CDC Director, in a letter to state health departments, noted that the states, not CDC, would certify equivalency and further stated that “... exposure-prone procedures are best determined on a case-by-case basis, taking into consideration the specific procedure, as well as the skill, technique, and possible impairment of the infected health-care worker.”</a:t>
            </a:r>
          </a:p>
          <a:p>
            <a:pPr marL="454025" indent="-454025">
              <a:lnSpc>
                <a:spcPct val="85000"/>
              </a:lnSpc>
              <a:spcBef>
                <a:spcPct val="40000"/>
              </a:spcBef>
              <a:spcAft>
                <a:spcPts val="1200"/>
              </a:spcAft>
              <a:buClr>
                <a:srgbClr val="FF0306"/>
              </a:buClr>
              <a:buFont typeface="Times" charset="0"/>
              <a:buChar char="•"/>
              <a:defRPr/>
            </a:pPr>
            <a:r>
              <a:rPr lang="en-US" sz="2800" i="0" dirty="0">
                <a:effectLst>
                  <a:outerShdw blurRad="38100" dist="38100" dir="2700000" algn="tl">
                    <a:srgbClr val="000000"/>
                  </a:outerShdw>
                </a:effectLst>
                <a:latin typeface="Cambria"/>
                <a:cs typeface="Cambria"/>
              </a:rPr>
              <a:t>Thus, as a result, substantial variability exists in state guidelines, and the role of the expert review panel is underscored.</a:t>
            </a:r>
          </a:p>
        </p:txBody>
      </p:sp>
      <p:sp>
        <p:nvSpPr>
          <p:cNvPr id="743427" name="Rectangle 3"/>
          <p:cNvSpPr>
            <a:spLocks noChangeArrowheads="1"/>
          </p:cNvSpPr>
          <p:nvPr/>
        </p:nvSpPr>
        <p:spPr bwMode="auto">
          <a:xfrm>
            <a:off x="2667000" y="304800"/>
            <a:ext cx="3810000" cy="762000"/>
          </a:xfrm>
          <a:prstGeom prst="rect">
            <a:avLst/>
          </a:prstGeom>
          <a:noFill/>
          <a:ln w="9525">
            <a:noFill/>
            <a:miter lim="800000"/>
            <a:headEnd/>
            <a:tailEnd/>
          </a:ln>
          <a:effectLst/>
        </p:spPr>
        <p:txBody>
          <a:bodyPr wrap="square">
            <a:prstTxWarp prst="textNoShape">
              <a:avLst/>
            </a:prstTxWarp>
            <a:spAutoFit/>
          </a:bodyPr>
          <a:lstStyle/>
          <a:p>
            <a:pPr>
              <a:defRPr/>
            </a:pPr>
            <a:r>
              <a:rPr lang="en-US" sz="4400" dirty="0">
                <a:solidFill>
                  <a:srgbClr val="3DF9F9"/>
                </a:solidFill>
                <a:effectLst>
                  <a:outerShdw blurRad="38100" dist="38100" dir="2700000" algn="tl">
                    <a:srgbClr val="000000"/>
                  </a:outerShdw>
                </a:effectLst>
                <a:latin typeface="Cambria"/>
                <a:cs typeface="Cambria"/>
              </a:rPr>
              <a:t>U.S</a:t>
            </a:r>
            <a:r>
              <a:rPr lang="en-US" sz="4400" dirty="0" smtClean="0">
                <a:solidFill>
                  <a:srgbClr val="3DF9F9"/>
                </a:solidFill>
                <a:effectLst>
                  <a:outerShdw blurRad="38100" dist="38100" dir="2700000" algn="tl">
                    <a:srgbClr val="000000"/>
                  </a:outerShdw>
                </a:effectLst>
                <a:latin typeface="Cambria"/>
                <a:cs typeface="Cambria"/>
              </a:rPr>
              <a:t>. Guidelines</a:t>
            </a:r>
            <a:endParaRPr lang="en-US" sz="4400" dirty="0">
              <a:solidFill>
                <a:srgbClr val="3DF9F9"/>
              </a:solidFill>
              <a:effectLst>
                <a:outerShdw blurRad="38100" dist="38100" dir="2700000" algn="tl">
                  <a:srgbClr val="000000"/>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43427"/>
                                        </p:tgtEl>
                                        <p:attrNameLst>
                                          <p:attrName>style.visibility</p:attrName>
                                        </p:attrNameLst>
                                      </p:cBhvr>
                                      <p:to>
                                        <p:strVal val="visible"/>
                                      </p:to>
                                    </p:set>
                                    <p:anim calcmode="lin" valueType="num">
                                      <p:cBhvr additive="base">
                                        <p:cTn id="7" dur="500" fill="hold"/>
                                        <p:tgtEl>
                                          <p:spTgt spid="743427"/>
                                        </p:tgtEl>
                                        <p:attrNameLst>
                                          <p:attrName>ppt_x</p:attrName>
                                        </p:attrNameLst>
                                      </p:cBhvr>
                                      <p:tavLst>
                                        <p:tav tm="0">
                                          <p:val>
                                            <p:strVal val="#ppt_x"/>
                                          </p:val>
                                        </p:tav>
                                        <p:tav tm="100000">
                                          <p:val>
                                            <p:strVal val="#ppt_x"/>
                                          </p:val>
                                        </p:tav>
                                      </p:tavLst>
                                    </p:anim>
                                    <p:anim calcmode="lin" valueType="num">
                                      <p:cBhvr additive="base">
                                        <p:cTn id="8" dur="500" fill="hold"/>
                                        <p:tgtEl>
                                          <p:spTgt spid="7434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0" presetClass="entr" presetSubtype="0" decel="100000" fill="hold" grpId="0" nodeType="afterEffect">
                                  <p:stCondLst>
                                    <p:cond delay="0"/>
                                  </p:stCondLst>
                                  <p:childTnLst>
                                    <p:set>
                                      <p:cBhvr>
                                        <p:cTn id="11" dur="1" fill="hold">
                                          <p:stCondLst>
                                            <p:cond delay="0"/>
                                          </p:stCondLst>
                                        </p:cTn>
                                        <p:tgtEl>
                                          <p:spTgt spid="743426">
                                            <p:txEl>
                                              <p:pRg st="0" end="0"/>
                                            </p:txEl>
                                          </p:spTgt>
                                        </p:tgtEl>
                                        <p:attrNameLst>
                                          <p:attrName>style.visibility</p:attrName>
                                        </p:attrNameLst>
                                      </p:cBhvr>
                                      <p:to>
                                        <p:strVal val="visible"/>
                                      </p:to>
                                    </p:set>
                                    <p:anim calcmode="lin" valueType="num">
                                      <p:cBhvr>
                                        <p:cTn id="12" dur="1000" fill="hold"/>
                                        <p:tgtEl>
                                          <p:spTgt spid="743426">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74342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743426">
                                            <p:txEl>
                                              <p:pRg st="0" end="0"/>
                                            </p:txEl>
                                          </p:spTgt>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743426">
                                            <p:txEl>
                                              <p:pRg st="1" end="1"/>
                                            </p:txEl>
                                          </p:spTgt>
                                        </p:tgtEl>
                                        <p:attrNameLst>
                                          <p:attrName>style.visibility</p:attrName>
                                        </p:attrNameLst>
                                      </p:cBhvr>
                                      <p:to>
                                        <p:strVal val="visible"/>
                                      </p:to>
                                    </p:set>
                                    <p:anim calcmode="lin" valueType="num">
                                      <p:cBhvr>
                                        <p:cTn id="18" dur="1000" fill="hold"/>
                                        <p:tgtEl>
                                          <p:spTgt spid="743426">
                                            <p:txEl>
                                              <p:pRg st="1" end="1"/>
                                            </p:txEl>
                                          </p:spTgt>
                                        </p:tgtEl>
                                        <p:attrNameLst>
                                          <p:attrName>ppt_w</p:attrName>
                                        </p:attrNameLst>
                                      </p:cBhvr>
                                      <p:tavLst>
                                        <p:tav tm="0">
                                          <p:val>
                                            <p:strVal val="#ppt_w+.3"/>
                                          </p:val>
                                        </p:tav>
                                        <p:tav tm="100000">
                                          <p:val>
                                            <p:strVal val="#ppt_w"/>
                                          </p:val>
                                        </p:tav>
                                      </p:tavLst>
                                    </p:anim>
                                    <p:anim calcmode="lin" valueType="num">
                                      <p:cBhvr>
                                        <p:cTn id="19" dur="1000" fill="hold"/>
                                        <p:tgtEl>
                                          <p:spTgt spid="743426">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7434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6" grpId="0" build="p"/>
      <p:bldP spid="7434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228600"/>
            <a:ext cx="9220200" cy="1143000"/>
          </a:xfrm>
          <a:effectLst>
            <a:outerShdw blurRad="38100" dist="38099" dir="2700000" algn="ctr" rotWithShape="0">
              <a:srgbClr val="000000"/>
            </a:outerShdw>
          </a:effectLst>
        </p:spPr>
        <p:txBody>
          <a:bodyPr/>
          <a:lstStyle/>
          <a:p>
            <a:pPr algn="l">
              <a:defRPr/>
            </a:pPr>
            <a:r>
              <a:rPr lang="en-US" sz="4200" dirty="0" smtClean="0">
                <a:solidFill>
                  <a:srgbClr val="FFFF00"/>
                </a:solidFill>
                <a:effectLst>
                  <a:outerShdw blurRad="50800" dist="38100" dir="2700000" algn="tl" rotWithShape="0">
                    <a:srgbClr val="000000">
                      <a:alpha val="43000"/>
                    </a:srgbClr>
                  </a:outerShdw>
                </a:effectLst>
                <a:latin typeface="Cambria"/>
                <a:ea typeface="ＭＳ Ｐゴシック" charset="-128"/>
                <a:cs typeface="Cambria"/>
              </a:rPr>
              <a:t>How Much Variability?  How Outdated?</a:t>
            </a:r>
            <a:endParaRPr lang="en-US" sz="4200" dirty="0">
              <a:solidFill>
                <a:srgbClr val="FFFF00"/>
              </a:solidFill>
              <a:effectLst>
                <a:outerShdw blurRad="50800" dist="38100" dir="2700000" algn="tl" rotWithShape="0">
                  <a:srgbClr val="000000">
                    <a:alpha val="43000"/>
                  </a:srgbClr>
                </a:outerShdw>
              </a:effectLst>
              <a:latin typeface="Cambria"/>
              <a:ea typeface="ＭＳ Ｐゴシック" charset="-128"/>
              <a:cs typeface="Cambria"/>
            </a:endParaRPr>
          </a:p>
        </p:txBody>
      </p:sp>
      <p:sp>
        <p:nvSpPr>
          <p:cNvPr id="4" name="Rectangle 4"/>
          <p:cNvSpPr>
            <a:spLocks noChangeArrowheads="1"/>
          </p:cNvSpPr>
          <p:nvPr/>
        </p:nvSpPr>
        <p:spPr bwMode="auto">
          <a:xfrm>
            <a:off x="457200" y="5753826"/>
            <a:ext cx="8382000" cy="1027974"/>
          </a:xfrm>
          <a:prstGeom prst="rect">
            <a:avLst/>
          </a:prstGeom>
          <a:noFill/>
          <a:ln w="9525">
            <a:noFill/>
            <a:miter lim="800000"/>
            <a:headEnd/>
            <a:tailEnd/>
          </a:ln>
          <a:effectLst>
            <a:outerShdw blurRad="38100" dist="38099" dir="2700000" algn="ctr" rotWithShape="0">
              <a:srgbClr val="000000">
                <a:alpha val="74998"/>
              </a:srgbClr>
            </a:outerShdw>
          </a:effectLst>
        </p:spPr>
        <p:txBody>
          <a:bodyPr>
            <a:prstTxWarp prst="textNoShape">
              <a:avLst/>
            </a:prstTxWarp>
            <a:spAutoFit/>
          </a:bodyPr>
          <a:lstStyle/>
          <a:p>
            <a:pPr marL="290513" indent="-290513">
              <a:lnSpc>
                <a:spcPct val="90000"/>
              </a:lnSpc>
              <a:spcBef>
                <a:spcPts val="600"/>
              </a:spcBef>
              <a:defRPr/>
            </a:pPr>
            <a:r>
              <a:rPr lang="en-US" sz="1600" i="0" dirty="0" smtClean="0">
                <a:solidFill>
                  <a:srgbClr val="05FF14"/>
                </a:solidFill>
                <a:effectLst>
                  <a:outerShdw blurRad="38100" dist="38100" dir="2700000" algn="tl">
                    <a:srgbClr val="000000"/>
                  </a:outerShdw>
                </a:effectLst>
                <a:latin typeface="Cambria"/>
                <a:cs typeface="Cambria"/>
              </a:rPr>
              <a:t>*	Relying </a:t>
            </a:r>
            <a:r>
              <a:rPr lang="en-US" sz="1600" i="0" dirty="0">
                <a:solidFill>
                  <a:srgbClr val="05FF14"/>
                </a:solidFill>
                <a:effectLst>
                  <a:outerShdw blurRad="38100" dist="38100" dir="2700000" algn="tl">
                    <a:srgbClr val="000000"/>
                  </a:outerShdw>
                </a:effectLst>
                <a:latin typeface="Cambria"/>
                <a:cs typeface="Cambria"/>
              </a:rPr>
              <a:t>on “Guidelines for HIV-Positive Health Care Workers.” The Center for HIV Law and Policy.   http://www.hivlawandpolicy.org/resources/view/167, March 2008</a:t>
            </a:r>
            <a:r>
              <a:rPr lang="en-US" sz="1600" i="0" dirty="0" smtClean="0">
                <a:solidFill>
                  <a:srgbClr val="05FF14"/>
                </a:solidFill>
                <a:effectLst>
                  <a:outerShdw blurRad="38100" dist="38100" dir="2700000" algn="tl">
                    <a:srgbClr val="000000"/>
                  </a:outerShdw>
                </a:effectLst>
                <a:latin typeface="Cambria"/>
                <a:cs typeface="Cambria"/>
              </a:rPr>
              <a:t>.</a:t>
            </a:r>
          </a:p>
          <a:p>
            <a:pPr marL="285750" indent="-285750"/>
            <a:r>
              <a:rPr lang="en-US" sz="1600" b="1" i="0" baseline="30000" dirty="0" smtClean="0">
                <a:solidFill>
                  <a:srgbClr val="05FF14"/>
                </a:solidFill>
                <a:effectLst>
                  <a:outerShdw blurRad="38100" dist="38100" dir="2700000" algn="tl">
                    <a:srgbClr val="000000"/>
                  </a:outerShdw>
                </a:effectLst>
                <a:latin typeface="Cambria"/>
                <a:cs typeface="Cambria"/>
              </a:rPr>
              <a:t>#	</a:t>
            </a:r>
            <a:r>
              <a:rPr lang="en-US" sz="1600" i="0" dirty="0" err="1" smtClean="0">
                <a:solidFill>
                  <a:srgbClr val="05FF14"/>
                </a:solidFill>
                <a:effectLst>
                  <a:outerShdw blurRad="38100" dist="38100" dir="2700000" algn="tl">
                    <a:srgbClr val="000000"/>
                  </a:outerShdw>
                </a:effectLst>
                <a:latin typeface="Cambria"/>
                <a:cs typeface="Cambria"/>
              </a:rPr>
              <a:t>Turkel</a:t>
            </a:r>
            <a:r>
              <a:rPr lang="en-US" sz="1600" i="0" dirty="0" smtClean="0">
                <a:solidFill>
                  <a:srgbClr val="05FF14"/>
                </a:solidFill>
                <a:effectLst>
                  <a:outerShdw blurRad="38100" dist="38100" dir="2700000" algn="tl">
                    <a:srgbClr val="000000"/>
                  </a:outerShdw>
                </a:effectLst>
                <a:latin typeface="Cambria"/>
                <a:cs typeface="Cambria"/>
              </a:rPr>
              <a:t> S, Henderson DK. </a:t>
            </a:r>
            <a:r>
              <a:rPr lang="en-US" sz="1600" i="0" dirty="0" smtClean="0">
                <a:solidFill>
                  <a:srgbClr val="05FF14"/>
                </a:solidFill>
                <a:effectLst>
                  <a:outerShdw blurRad="50800" dist="38100" dir="2700000" algn="tl">
                    <a:srgbClr val="000000">
                      <a:alpha val="43000"/>
                    </a:srgbClr>
                  </a:outerShdw>
                </a:effectLst>
                <a:latin typeface="Cambria"/>
                <a:cs typeface="Cambria"/>
              </a:rPr>
              <a:t>“</a:t>
            </a:r>
            <a:r>
              <a:rPr lang="en-US" sz="1600" i="0" baseline="0" dirty="0" smtClean="0">
                <a:solidFill>
                  <a:srgbClr val="05FF14"/>
                </a:solidFill>
                <a:effectLst>
                  <a:outerShdw blurRad="50800" dist="38100" dir="2700000">
                    <a:srgbClr val="000000">
                      <a:alpha val="43000"/>
                    </a:srgbClr>
                  </a:outerShdw>
                </a:effectLst>
                <a:latin typeface="Cambria"/>
                <a:cs typeface="Cambria"/>
              </a:rPr>
              <a:t>Current Strategies for Managing Providers </a:t>
            </a:r>
            <a:r>
              <a:rPr lang="en-US" sz="1600" i="0" baseline="0" smtClean="0">
                <a:solidFill>
                  <a:srgbClr val="05FF14"/>
                </a:solidFill>
                <a:effectLst>
                  <a:outerShdw blurRad="50800" dist="38100" dir="2700000">
                    <a:srgbClr val="000000">
                      <a:alpha val="43000"/>
                    </a:srgbClr>
                  </a:outerShdw>
                </a:effectLst>
                <a:latin typeface="Cambria"/>
                <a:cs typeface="Cambria"/>
              </a:rPr>
              <a:t>Infected with Bloodborne</a:t>
            </a:r>
            <a:r>
              <a:rPr lang="en-US" sz="1600" i="0" baseline="0" dirty="0" smtClean="0">
                <a:solidFill>
                  <a:srgbClr val="05FF14"/>
                </a:solidFill>
                <a:effectLst>
                  <a:outerShdw blurRad="50800" dist="38100" dir="2700000">
                    <a:srgbClr val="000000">
                      <a:alpha val="43000"/>
                    </a:srgbClr>
                  </a:outerShdw>
                </a:effectLst>
                <a:latin typeface="Cambria"/>
                <a:cs typeface="Cambria"/>
              </a:rPr>
              <a:t> Pathogens”.  Infect Control Hosp Epidemiol 2011;32(5),</a:t>
            </a:r>
            <a:r>
              <a:rPr lang="en-US" sz="1600" i="0" dirty="0" smtClean="0">
                <a:solidFill>
                  <a:srgbClr val="05FF14"/>
                </a:solidFill>
                <a:effectLst>
                  <a:outerShdw blurRad="50800" dist="38100" dir="2700000">
                    <a:srgbClr val="000000">
                      <a:alpha val="43000"/>
                    </a:srgbClr>
                  </a:outerShdw>
                </a:effectLst>
                <a:latin typeface="Cambria"/>
                <a:cs typeface="Cambria"/>
              </a:rPr>
              <a:t> 1-7.</a:t>
            </a:r>
            <a:endParaRPr lang="en-US" sz="1600" i="0" dirty="0">
              <a:solidFill>
                <a:srgbClr val="05FF14"/>
              </a:solidFill>
              <a:effectLst>
                <a:outerShdw blurRad="50800" dist="38100" dir="2700000">
                  <a:srgbClr val="000000">
                    <a:alpha val="43000"/>
                  </a:srgbClr>
                </a:outerShdw>
              </a:effectLst>
              <a:latin typeface="Cambria"/>
              <a:cs typeface="Cambria"/>
            </a:endParaRPr>
          </a:p>
        </p:txBody>
      </p:sp>
      <p:sp>
        <p:nvSpPr>
          <p:cNvPr id="5" name="TextBox 4"/>
          <p:cNvSpPr txBox="1"/>
          <p:nvPr/>
        </p:nvSpPr>
        <p:spPr>
          <a:xfrm>
            <a:off x="457200" y="1273784"/>
            <a:ext cx="8534400" cy="4623574"/>
          </a:xfrm>
          <a:prstGeom prst="rect">
            <a:avLst/>
          </a:prstGeom>
          <a:noFill/>
        </p:spPr>
        <p:txBody>
          <a:bodyPr wrap="square" rtlCol="0">
            <a:spAutoFit/>
          </a:bodyPr>
          <a:lstStyle/>
          <a:p>
            <a:pPr>
              <a:lnSpc>
                <a:spcPct val="85000"/>
              </a:lnSpc>
            </a:pPr>
            <a:r>
              <a:rPr lang="en-US" sz="3000" i="0" dirty="0" smtClean="0">
                <a:effectLst>
                  <a:outerShdw blurRad="50800" dist="38100" dir="2700000" algn="tl" rotWithShape="0">
                    <a:srgbClr val="000000">
                      <a:alpha val="43000"/>
                    </a:srgbClr>
                  </a:outerShdw>
                </a:effectLst>
                <a:latin typeface="Cambria"/>
                <a:cs typeface="Cambria"/>
              </a:rPr>
              <a:t>In 2009, my staff and I reviewed existing laws and policies and interviewed State Health Department officials in all 50 States to review current practices:*</a:t>
            </a:r>
            <a:r>
              <a:rPr lang="en-US" sz="3000" i="0" baseline="30000" dirty="0" smtClean="0">
                <a:effectLst>
                  <a:outerShdw blurRad="50800" dist="38100" dir="2700000" algn="tl" rotWithShape="0">
                    <a:srgbClr val="000000">
                      <a:alpha val="43000"/>
                    </a:srgbClr>
                  </a:outerShdw>
                </a:effectLst>
                <a:latin typeface="Cambria"/>
                <a:cs typeface="Cambria"/>
              </a:rPr>
              <a:t>#</a:t>
            </a:r>
          </a:p>
          <a:p>
            <a:pPr marL="915988" lvl="1" indent="-458788">
              <a:lnSpc>
                <a:spcPct val="85000"/>
              </a:lnSpc>
              <a:spcBef>
                <a:spcPts val="600"/>
              </a:spcBef>
              <a:buClr>
                <a:srgbClr val="05FF14"/>
              </a:buClr>
              <a:buFont typeface="Wingdings" charset="2"/>
              <a:buChar char="Ø"/>
            </a:pPr>
            <a:r>
              <a:rPr lang="en-US" sz="2600" i="0" dirty="0" smtClean="0">
                <a:effectLst>
                  <a:outerShdw blurRad="50800" dist="38100" dir="2700000" algn="tl" rotWithShape="0">
                    <a:srgbClr val="000000">
                      <a:alpha val="43000"/>
                    </a:srgbClr>
                  </a:outerShdw>
                </a:effectLst>
                <a:latin typeface="Cambria"/>
                <a:cs typeface="Cambria"/>
              </a:rPr>
              <a:t>To evaluate existing variability among State approaches to this issue;</a:t>
            </a:r>
          </a:p>
          <a:p>
            <a:pPr marL="915988" lvl="1" indent="-458788">
              <a:lnSpc>
                <a:spcPct val="85000"/>
              </a:lnSpc>
              <a:spcBef>
                <a:spcPts val="600"/>
              </a:spcBef>
              <a:buClr>
                <a:srgbClr val="05FF14"/>
              </a:buClr>
              <a:buFont typeface="Wingdings" charset="2"/>
              <a:buChar char="Ø"/>
            </a:pPr>
            <a:r>
              <a:rPr lang="en-US" sz="2600" i="0" dirty="0" smtClean="0">
                <a:effectLst>
                  <a:outerShdw blurRad="50800" dist="38100" dir="2700000" algn="tl" rotWithShape="0">
                    <a:srgbClr val="000000">
                      <a:alpha val="43000"/>
                    </a:srgbClr>
                  </a:outerShdw>
                </a:effectLst>
                <a:latin typeface="Cambria"/>
                <a:cs typeface="Cambria"/>
              </a:rPr>
              <a:t>To determine how many State laws require prospective notification and/or the convening of Expert Review Panels;</a:t>
            </a:r>
          </a:p>
          <a:p>
            <a:pPr marL="915988" lvl="1" indent="-458788">
              <a:lnSpc>
                <a:spcPct val="85000"/>
              </a:lnSpc>
              <a:spcBef>
                <a:spcPts val="600"/>
              </a:spcBef>
              <a:buClr>
                <a:srgbClr val="05FF14"/>
              </a:buClr>
              <a:buFont typeface="Wingdings" charset="2"/>
              <a:buChar char="Ø"/>
            </a:pPr>
            <a:r>
              <a:rPr lang="en-US" sz="2600" i="0" dirty="0" smtClean="0">
                <a:effectLst>
                  <a:outerShdw blurRad="50800" dist="38100" dir="2700000" algn="tl" rotWithShape="0">
                    <a:srgbClr val="000000">
                      <a:alpha val="43000"/>
                    </a:srgbClr>
                  </a:outerShdw>
                </a:effectLst>
                <a:latin typeface="Cambria"/>
                <a:cs typeface="Cambria"/>
              </a:rPr>
              <a:t>To determine if policies have been modified since the early 1990’s to incorporate new scientific knowledge.</a:t>
            </a:r>
            <a:endParaRPr lang="en-US" sz="2600" i="0" baseline="30000" dirty="0" smtClean="0">
              <a:effectLst>
                <a:outerShdw blurRad="50800" dist="38100" dir="2700000" algn="tl" rotWithShape="0">
                  <a:srgbClr val="000000">
                    <a:alpha val="43000"/>
                  </a:srgbClr>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grpId="0"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9"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ssolv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4" grpId="0"/>
      <p:bldP spid="5"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1377"/>
            <a:ext cx="8458200" cy="5418023"/>
          </a:xfrm>
          <a:prstGeom prst="rect">
            <a:avLst/>
          </a:prstGeom>
        </p:spPr>
        <p:txBody>
          <a:bodyPr wrap="square">
            <a:spAutoFit/>
          </a:bodyPr>
          <a:lstStyle/>
          <a:p>
            <a:pPr marL="457200" indent="-457200" eaLnBrk="0" hangingPunct="0">
              <a:lnSpc>
                <a:spcPct val="85000"/>
              </a:lnSpc>
              <a:spcBef>
                <a:spcPts val="1400"/>
              </a:spcBef>
              <a:buClr>
                <a:srgbClr val="FF0909"/>
              </a:buClr>
              <a:buFontTx/>
              <a:buChar char="•"/>
              <a:defRPr/>
            </a:pPr>
            <a:r>
              <a:rPr lang="en-US" sz="2700" i="0" kern="0" dirty="0">
                <a:solidFill>
                  <a:srgbClr val="FFFFFF"/>
                </a:solidFill>
                <a:effectLst>
                  <a:outerShdw blurRad="50800" dist="38100" dir="2700000" algn="tl" rotWithShape="0">
                    <a:srgbClr val="000000">
                      <a:alpha val="43000"/>
                    </a:srgbClr>
                  </a:outerShdw>
                </a:effectLst>
                <a:latin typeface="Cambria"/>
                <a:cs typeface="Cambria"/>
              </a:rPr>
              <a:t>Only </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3/50 States </a:t>
            </a:r>
            <a:r>
              <a:rPr lang="en-US" sz="2700" i="0" kern="0" dirty="0">
                <a:solidFill>
                  <a:srgbClr val="FFFFFF"/>
                </a:solidFill>
                <a:effectLst>
                  <a:outerShdw blurRad="50800" dist="38100" dir="2700000" algn="tl" rotWithShape="0">
                    <a:srgbClr val="000000">
                      <a:alpha val="43000"/>
                    </a:srgbClr>
                  </a:outerShdw>
                </a:effectLst>
                <a:latin typeface="Cambria"/>
                <a:cs typeface="Cambria"/>
              </a:rPr>
              <a:t>adopted </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CDC </a:t>
            </a:r>
            <a:r>
              <a:rPr lang="en-US" sz="2700" i="0" kern="0" dirty="0">
                <a:solidFill>
                  <a:srgbClr val="FFFFFF"/>
                </a:solidFill>
                <a:effectLst>
                  <a:outerShdw blurRad="50800" dist="38100" dir="2700000" algn="tl" rotWithShape="0">
                    <a:srgbClr val="000000">
                      <a:alpha val="43000"/>
                    </a:srgbClr>
                  </a:outerShdw>
                </a:effectLst>
                <a:latin typeface="Cambria"/>
                <a:cs typeface="Cambria"/>
              </a:rPr>
              <a:t>Guidelines directly;</a:t>
            </a:r>
          </a:p>
          <a:p>
            <a:pPr marL="457200" indent="-457200" eaLnBrk="0" hangingPunct="0">
              <a:lnSpc>
                <a:spcPct val="85000"/>
              </a:lnSpc>
              <a:spcBef>
                <a:spcPts val="1400"/>
              </a:spcBef>
              <a:buClr>
                <a:srgbClr val="FF0909"/>
              </a:buClr>
              <a:buFontTx/>
              <a:buChar char="•"/>
              <a:defRPr/>
            </a:pPr>
            <a:r>
              <a:rPr lang="en-US" sz="2700" i="0" kern="0" dirty="0">
                <a:solidFill>
                  <a:srgbClr val="FFFFFF"/>
                </a:solidFill>
                <a:effectLst>
                  <a:outerShdw blurRad="50800" dist="38100" dir="2700000" algn="tl" rotWithShape="0">
                    <a:srgbClr val="000000">
                      <a:alpha val="43000"/>
                    </a:srgbClr>
                  </a:outerShdw>
                </a:effectLst>
                <a:latin typeface="Cambria"/>
                <a:cs typeface="Cambria"/>
              </a:rPr>
              <a:t>42/50 States require </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an </a:t>
            </a:r>
            <a:r>
              <a:rPr lang="en-US" sz="2700" i="0" kern="0" dirty="0">
                <a:solidFill>
                  <a:srgbClr val="FFFFFF"/>
                </a:solidFill>
                <a:effectLst>
                  <a:outerShdw blurRad="50800" dist="38100" dir="2700000" algn="tl" rotWithShape="0">
                    <a:srgbClr val="000000">
                      <a:alpha val="43000"/>
                    </a:srgbClr>
                  </a:outerShdw>
                </a:effectLst>
                <a:latin typeface="Cambria"/>
                <a:cs typeface="Cambria"/>
              </a:rPr>
              <a:t>Expert Review Panel;</a:t>
            </a:r>
          </a:p>
          <a:p>
            <a:pPr marL="457200" indent="-457200" eaLnBrk="0" hangingPunct="0">
              <a:lnSpc>
                <a:spcPct val="85000"/>
              </a:lnSpc>
              <a:spcBef>
                <a:spcPts val="1400"/>
              </a:spcBef>
              <a:buClr>
                <a:srgbClr val="FF0909"/>
              </a:buClr>
              <a:buFontTx/>
              <a:buChar char="•"/>
              <a:defRPr/>
            </a:pPr>
            <a:r>
              <a:rPr lang="en-US" sz="2700" i="0" kern="0" dirty="0">
                <a:solidFill>
                  <a:srgbClr val="FFFFFF"/>
                </a:solidFill>
                <a:effectLst>
                  <a:outerShdw blurRad="50800" dist="38100" dir="2700000" algn="tl" rotWithShape="0">
                    <a:srgbClr val="000000">
                      <a:alpha val="43000"/>
                    </a:srgbClr>
                  </a:outerShdw>
                </a:effectLst>
                <a:latin typeface="Cambria"/>
                <a:cs typeface="Cambria"/>
              </a:rPr>
              <a:t>One State requires prospective notification of all </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patients;</a:t>
            </a:r>
            <a:endParaRPr lang="en-US" sz="2700" i="0" kern="0" dirty="0">
              <a:solidFill>
                <a:srgbClr val="FFFFFF"/>
              </a:solidFill>
              <a:effectLst>
                <a:outerShdw blurRad="50800" dist="38100" dir="2700000" algn="tl" rotWithShape="0">
                  <a:srgbClr val="000000">
                    <a:alpha val="43000"/>
                  </a:srgbClr>
                </a:outerShdw>
              </a:effectLst>
              <a:latin typeface="Cambria"/>
              <a:cs typeface="Cambria"/>
            </a:endParaRPr>
          </a:p>
          <a:p>
            <a:pPr marL="457200" indent="-457200" eaLnBrk="0" hangingPunct="0">
              <a:lnSpc>
                <a:spcPct val="85000"/>
              </a:lnSpc>
              <a:spcBef>
                <a:spcPts val="1400"/>
              </a:spcBef>
              <a:buClr>
                <a:srgbClr val="FF0909"/>
              </a:buClr>
              <a:buFontTx/>
              <a:buChar char="•"/>
              <a:defRPr/>
            </a:pP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One State </a:t>
            </a:r>
            <a:r>
              <a:rPr lang="en-US" sz="2700" i="0" kern="0" dirty="0">
                <a:solidFill>
                  <a:srgbClr val="FFFFFF"/>
                </a:solidFill>
                <a:effectLst>
                  <a:outerShdw blurRad="50800" dist="38100" dir="2700000" algn="tl" rotWithShape="0">
                    <a:srgbClr val="000000">
                      <a:alpha val="43000"/>
                    </a:srgbClr>
                  </a:outerShdw>
                </a:effectLst>
                <a:latin typeface="Cambria"/>
                <a:cs typeface="Cambria"/>
              </a:rPr>
              <a:t>requires prospective notification if transmission is shown to have occurred</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a:t>
            </a:r>
          </a:p>
          <a:p>
            <a:pPr marL="457200" indent="-457200" eaLnBrk="0" hangingPunct="0">
              <a:lnSpc>
                <a:spcPct val="85000"/>
              </a:lnSpc>
              <a:spcBef>
                <a:spcPts val="1400"/>
              </a:spcBef>
              <a:buClr>
                <a:srgbClr val="FF0909"/>
              </a:buClr>
              <a:buFontTx/>
              <a:buChar char="•"/>
              <a:defRPr/>
            </a:pPr>
            <a:r>
              <a:rPr lang="en-US" sz="2700" i="0" dirty="0">
                <a:effectLst>
                  <a:outerShdw blurRad="50800" dist="38100" dir="2700000" algn="tl" rotWithShape="0">
                    <a:srgbClr val="000000">
                      <a:alpha val="43000"/>
                    </a:srgbClr>
                  </a:outerShdw>
                </a:effectLst>
                <a:latin typeface="Cambria"/>
                <a:cs typeface="Cambria"/>
              </a:rPr>
              <a:t>19 States require infected providers to notify patients of providers’ </a:t>
            </a:r>
            <a:r>
              <a:rPr lang="en-US" sz="2700" i="0" dirty="0" err="1">
                <a:effectLst>
                  <a:outerShdw blurRad="50800" dist="38100" dir="2700000" algn="tl" rotWithShape="0">
                    <a:srgbClr val="000000">
                      <a:alpha val="43000"/>
                    </a:srgbClr>
                  </a:outerShdw>
                </a:effectLst>
                <a:latin typeface="Cambria"/>
                <a:cs typeface="Cambria"/>
              </a:rPr>
              <a:t>bloodborne</a:t>
            </a:r>
            <a:r>
              <a:rPr lang="en-US" sz="2700" i="0" dirty="0">
                <a:effectLst>
                  <a:outerShdw blurRad="50800" dist="38100" dir="2700000" algn="tl" rotWithShape="0">
                    <a:srgbClr val="000000">
                      <a:alpha val="43000"/>
                    </a:srgbClr>
                  </a:outerShdw>
                </a:effectLst>
                <a:latin typeface="Cambria"/>
                <a:cs typeface="Cambria"/>
              </a:rPr>
              <a:t> pathogen </a:t>
            </a:r>
            <a:r>
              <a:rPr lang="en-US" sz="2700" i="0" dirty="0" smtClean="0">
                <a:effectLst>
                  <a:outerShdw blurRad="50800" dist="38100" dir="2700000" algn="tl" rotWithShape="0">
                    <a:srgbClr val="000000">
                      <a:alpha val="43000"/>
                    </a:srgbClr>
                  </a:outerShdw>
                </a:effectLst>
                <a:latin typeface="Cambria"/>
                <a:cs typeface="Cambria"/>
              </a:rPr>
              <a:t>infections – under </a:t>
            </a:r>
            <a:r>
              <a:rPr lang="en-US" sz="2700" i="0" dirty="0">
                <a:effectLst>
                  <a:outerShdw blurRad="50800" dist="38100" dir="2700000" algn="tl" rotWithShape="0">
                    <a:srgbClr val="000000">
                      <a:alpha val="43000"/>
                    </a:srgbClr>
                  </a:outerShdw>
                </a:effectLst>
                <a:latin typeface="Cambria"/>
                <a:cs typeface="Cambria"/>
              </a:rPr>
              <a:t>highly </a:t>
            </a:r>
            <a:r>
              <a:rPr lang="en-US" sz="2700" i="0" dirty="0" smtClean="0">
                <a:effectLst>
                  <a:outerShdw blurRad="50800" dist="38100" dir="2700000" algn="tl" rotWithShape="0">
                    <a:srgbClr val="000000">
                      <a:alpha val="43000"/>
                    </a:srgbClr>
                  </a:outerShdw>
                </a:effectLst>
                <a:latin typeface="Cambria"/>
                <a:cs typeface="Cambria"/>
              </a:rPr>
              <a:t>variable circumstances</a:t>
            </a:r>
          </a:p>
          <a:p>
            <a:pPr marL="457200" indent="-457200" eaLnBrk="0" hangingPunct="0">
              <a:lnSpc>
                <a:spcPct val="85000"/>
              </a:lnSpc>
              <a:spcBef>
                <a:spcPts val="1400"/>
              </a:spcBef>
              <a:buClr>
                <a:srgbClr val="FF0909"/>
              </a:buClr>
              <a:buFontTx/>
              <a:buChar char="•"/>
              <a:defRPr/>
            </a:pPr>
            <a:r>
              <a:rPr lang="en-US" sz="2700" i="0" kern="0" dirty="0">
                <a:solidFill>
                  <a:srgbClr val="FFFFFF"/>
                </a:solidFill>
                <a:effectLst>
                  <a:outerShdw blurRad="50800" dist="38100" dir="2700000" algn="tl" rotWithShape="0">
                    <a:srgbClr val="000000">
                      <a:alpha val="43000"/>
                    </a:srgbClr>
                  </a:outerShdw>
                </a:effectLst>
                <a:latin typeface="Cambria"/>
                <a:cs typeface="Cambria"/>
              </a:rPr>
              <a:t>Twenty-two States do not require prospective notification; </a:t>
            </a:r>
            <a:endParaRPr lang="en-US" sz="2700" i="0" kern="0" dirty="0" smtClean="0">
              <a:solidFill>
                <a:srgbClr val="FFFFFF"/>
              </a:solidFill>
              <a:effectLst>
                <a:outerShdw blurRad="50800" dist="38100" dir="2700000" algn="tl" rotWithShape="0">
                  <a:srgbClr val="000000">
                    <a:alpha val="43000"/>
                  </a:srgbClr>
                </a:outerShdw>
              </a:effectLst>
              <a:latin typeface="Cambria"/>
              <a:cs typeface="Cambria"/>
            </a:endParaRPr>
          </a:p>
          <a:p>
            <a:pPr marL="457200" indent="-457200" eaLnBrk="0" hangingPunct="0">
              <a:lnSpc>
                <a:spcPct val="85000"/>
              </a:lnSpc>
              <a:spcBef>
                <a:spcPts val="1400"/>
              </a:spcBef>
              <a:buClr>
                <a:srgbClr val="FF0909"/>
              </a:buClr>
              <a:buFontTx/>
              <a:buChar char="•"/>
              <a:defRPr/>
            </a:pPr>
            <a:r>
              <a:rPr lang="en-US" sz="2700" i="0" kern="0" dirty="0">
                <a:solidFill>
                  <a:srgbClr val="FFFFFF"/>
                </a:solidFill>
                <a:effectLst>
                  <a:outerShdw blurRad="50800" dist="38100" dir="2700000" algn="tl" rotWithShape="0">
                    <a:srgbClr val="000000">
                      <a:alpha val="43000"/>
                    </a:srgbClr>
                  </a:outerShdw>
                </a:effectLst>
                <a:latin typeface="Cambria"/>
                <a:cs typeface="Cambria"/>
              </a:rPr>
              <a:t>N</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ine </a:t>
            </a:r>
            <a:r>
              <a:rPr lang="en-US" sz="2700" i="0" kern="0" dirty="0">
                <a:solidFill>
                  <a:srgbClr val="FFFFFF"/>
                </a:solidFill>
                <a:effectLst>
                  <a:outerShdw blurRad="50800" dist="38100" dir="2700000" algn="tl" rotWithShape="0">
                    <a:srgbClr val="000000">
                      <a:alpha val="43000"/>
                    </a:srgbClr>
                  </a:outerShdw>
                </a:effectLst>
                <a:latin typeface="Cambria"/>
                <a:cs typeface="Cambria"/>
              </a:rPr>
              <a:t>States’ guidelines do not address </a:t>
            </a:r>
            <a:r>
              <a:rPr lang="en-US" sz="2700" i="0" kern="0" dirty="0" smtClean="0">
                <a:solidFill>
                  <a:srgbClr val="FFFFFF"/>
                </a:solidFill>
                <a:effectLst>
                  <a:outerShdw blurRad="50800" dist="38100" dir="2700000" algn="tl" rotWithShape="0">
                    <a:srgbClr val="000000">
                      <a:alpha val="43000"/>
                    </a:srgbClr>
                  </a:outerShdw>
                </a:effectLst>
                <a:latin typeface="Cambria"/>
                <a:cs typeface="Cambria"/>
              </a:rPr>
              <a:t>notification</a:t>
            </a:r>
            <a:endParaRPr lang="en-US" sz="2700" i="0" dirty="0" smtClean="0">
              <a:effectLst>
                <a:outerShdw blurRad="50800" dist="38100" dir="2700000" algn="tl" rotWithShape="0">
                  <a:srgbClr val="000000">
                    <a:alpha val="43000"/>
                  </a:srgbClr>
                </a:outerShdw>
              </a:effectLst>
              <a:latin typeface="Cambria"/>
              <a:cs typeface="Cambria"/>
            </a:endParaRPr>
          </a:p>
        </p:txBody>
      </p:sp>
      <p:sp>
        <p:nvSpPr>
          <p:cNvPr id="3" name="Text Box 3"/>
          <p:cNvSpPr txBox="1">
            <a:spLocks noChangeArrowheads="1"/>
          </p:cNvSpPr>
          <p:nvPr/>
        </p:nvSpPr>
        <p:spPr bwMode="auto">
          <a:xfrm>
            <a:off x="304800" y="235803"/>
            <a:ext cx="6248400" cy="830997"/>
          </a:xfrm>
          <a:prstGeom prst="rect">
            <a:avLst/>
          </a:prstGeom>
          <a:noFill/>
          <a:ln w="9525">
            <a:noFill/>
            <a:miter lim="800000"/>
            <a:headEnd/>
            <a:tailEnd/>
          </a:ln>
          <a:effectLst>
            <a:outerShdw blurRad="38100" dist="38099" dir="2700000" algn="ctr" rotWithShape="0">
              <a:srgbClr val="000000">
                <a:alpha val="74998"/>
              </a:srgbClr>
            </a:outerShdw>
          </a:effectLst>
        </p:spPr>
        <p:txBody>
          <a:bodyPr wrap="square">
            <a:prstTxWarp prst="textNoShape">
              <a:avLst/>
            </a:prstTxWarp>
            <a:spAutoFit/>
          </a:bodyPr>
          <a:lstStyle/>
          <a:p>
            <a:pPr eaLnBrk="0" hangingPunct="0">
              <a:defRPr/>
            </a:pPr>
            <a:r>
              <a:rPr lang="en-US" sz="4800" i="0" dirty="0">
                <a:solidFill>
                  <a:srgbClr val="FFFCA4"/>
                </a:solidFill>
                <a:effectLst>
                  <a:outerShdw blurRad="38100" dist="38100" dir="2700000" algn="tl">
                    <a:srgbClr val="000000"/>
                  </a:outerShdw>
                </a:effectLst>
                <a:latin typeface="Cambria"/>
                <a:ea typeface="+mn-ea"/>
                <a:cs typeface="Cambria"/>
              </a:rPr>
              <a:t>How Much Variability?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153400" cy="5407633"/>
          </a:xfrm>
          <a:prstGeom prst="rect">
            <a:avLst/>
          </a:prstGeom>
        </p:spPr>
        <p:txBody>
          <a:bodyPr wrap="square">
            <a:spAutoFit/>
          </a:bodyPr>
          <a:lstStyle/>
          <a:p>
            <a:pPr marL="457200" indent="-457200" eaLnBrk="0" hangingPunct="0">
              <a:lnSpc>
                <a:spcPct val="85000"/>
              </a:lnSpc>
              <a:spcBef>
                <a:spcPts val="1480"/>
              </a:spcBef>
              <a:buClr>
                <a:srgbClr val="FF0909"/>
              </a:buClr>
              <a:buFontTx/>
              <a:buChar char="•"/>
              <a:defRPr/>
            </a:pPr>
            <a:r>
              <a:rPr lang="en-US" sz="2800" i="0" kern="0" dirty="0">
                <a:solidFill>
                  <a:srgbClr val="FFFFFF"/>
                </a:solidFill>
                <a:effectLst>
                  <a:outerShdw blurRad="50800" dist="38100" dir="2700000" algn="tl" rotWithShape="0">
                    <a:srgbClr val="000000">
                      <a:alpha val="43000"/>
                    </a:srgbClr>
                  </a:outerShdw>
                </a:effectLst>
                <a:latin typeface="Cambria"/>
                <a:cs typeface="Cambria"/>
              </a:rPr>
              <a:t>Only 3 of </a:t>
            </a:r>
            <a:r>
              <a:rPr lang="en-US" sz="2800" i="0" kern="0" dirty="0" smtClean="0">
                <a:solidFill>
                  <a:srgbClr val="FFFFFF"/>
                </a:solidFill>
                <a:effectLst>
                  <a:outerShdw blurRad="50800" dist="38100" dir="2700000" algn="tl" rotWithShape="0">
                    <a:srgbClr val="000000">
                      <a:alpha val="43000"/>
                    </a:srgbClr>
                  </a:outerShdw>
                </a:effectLst>
                <a:latin typeface="Cambria"/>
                <a:cs typeface="Cambria"/>
              </a:rPr>
              <a:t>50 </a:t>
            </a:r>
            <a:r>
              <a:rPr lang="en-US" sz="2800" i="0" dirty="0" smtClean="0">
                <a:effectLst>
                  <a:outerShdw blurRad="50800" dist="38100" dir="2700000" algn="tl" rotWithShape="0">
                    <a:srgbClr val="000000">
                      <a:alpha val="43000"/>
                    </a:srgbClr>
                  </a:outerShdw>
                </a:effectLst>
                <a:latin typeface="Cambria"/>
                <a:cs typeface="Cambria"/>
              </a:rPr>
              <a:t>States modified </a:t>
            </a:r>
            <a:r>
              <a:rPr lang="en-US" sz="2800" i="0" dirty="0">
                <a:effectLst>
                  <a:outerShdw blurRad="50800" dist="38100" dir="2700000" algn="tl" rotWithShape="0">
                    <a:srgbClr val="000000">
                      <a:alpha val="43000"/>
                    </a:srgbClr>
                  </a:outerShdw>
                </a:effectLst>
                <a:latin typeface="Cambria"/>
                <a:cs typeface="Cambria"/>
              </a:rPr>
              <a:t>policies or laws since their initial passage in the early 1990’s</a:t>
            </a:r>
            <a:r>
              <a:rPr lang="en-US" sz="2800" i="0" kern="0" dirty="0">
                <a:solidFill>
                  <a:srgbClr val="FFFFFF"/>
                </a:solidFill>
                <a:effectLst>
                  <a:outerShdw blurRad="50800" dist="38100" dir="2700000" algn="tl" rotWithShape="0">
                    <a:srgbClr val="000000">
                      <a:alpha val="43000"/>
                    </a:srgbClr>
                  </a:outerShdw>
                </a:effectLst>
                <a:latin typeface="Cambria"/>
                <a:cs typeface="Cambria"/>
              </a:rPr>
              <a:t>;</a:t>
            </a:r>
          </a:p>
          <a:p>
            <a:pPr marL="457200" indent="-457200" eaLnBrk="0" hangingPunct="0">
              <a:lnSpc>
                <a:spcPct val="85000"/>
              </a:lnSpc>
              <a:spcBef>
                <a:spcPts val="1480"/>
              </a:spcBef>
              <a:buClr>
                <a:srgbClr val="FF0909"/>
              </a:buClr>
              <a:buFontTx/>
              <a:buChar char="•"/>
              <a:defRPr/>
            </a:pPr>
            <a:r>
              <a:rPr lang="en-US" sz="2800" i="0" kern="0" dirty="0">
                <a:solidFill>
                  <a:srgbClr val="FFFFFF"/>
                </a:solidFill>
                <a:effectLst>
                  <a:outerShdw blurRad="50800" dist="38100" dir="2700000" algn="tl" rotWithShape="0">
                    <a:srgbClr val="000000">
                      <a:alpha val="43000"/>
                    </a:srgbClr>
                  </a:outerShdw>
                </a:effectLst>
                <a:latin typeface="Cambria"/>
                <a:cs typeface="Cambria"/>
              </a:rPr>
              <a:t>Only one State </a:t>
            </a:r>
            <a:r>
              <a:rPr lang="en-US" sz="2800" i="0" kern="0" dirty="0" smtClean="0">
                <a:solidFill>
                  <a:srgbClr val="FFFFFF"/>
                </a:solidFill>
                <a:effectLst>
                  <a:outerShdw blurRad="50800" dist="38100" dir="2700000" algn="tl" rotWithShape="0">
                    <a:srgbClr val="000000">
                      <a:alpha val="43000"/>
                    </a:srgbClr>
                  </a:outerShdw>
                </a:effectLst>
                <a:latin typeface="Cambria"/>
                <a:cs typeface="Cambria"/>
              </a:rPr>
              <a:t>had included </a:t>
            </a:r>
            <a:r>
              <a:rPr lang="en-US" sz="2800" i="0" kern="0" dirty="0">
                <a:solidFill>
                  <a:srgbClr val="FFFFFF"/>
                </a:solidFill>
                <a:effectLst>
                  <a:outerShdw blurRad="50800" dist="38100" dir="2700000" algn="tl" rotWithShape="0">
                    <a:srgbClr val="000000">
                      <a:alpha val="43000"/>
                    </a:srgbClr>
                  </a:outerShdw>
                </a:effectLst>
                <a:latin typeface="Cambria"/>
                <a:cs typeface="Cambria"/>
              </a:rPr>
              <a:t>HCV in its statute;</a:t>
            </a:r>
          </a:p>
          <a:p>
            <a:pPr marL="457200" indent="-457200" eaLnBrk="0" hangingPunct="0">
              <a:lnSpc>
                <a:spcPct val="85000"/>
              </a:lnSpc>
              <a:spcBef>
                <a:spcPts val="1480"/>
              </a:spcBef>
              <a:buClr>
                <a:srgbClr val="FF0909"/>
              </a:buClr>
              <a:buFontTx/>
              <a:buChar char="•"/>
              <a:defRPr/>
            </a:pPr>
            <a:r>
              <a:rPr lang="en-US" sz="2800" i="0" dirty="0">
                <a:effectLst>
                  <a:outerShdw blurRad="50800" dist="38100" dir="2700000" algn="tl" rotWithShape="0">
                    <a:srgbClr val="000000">
                      <a:alpha val="43000"/>
                    </a:srgbClr>
                  </a:outerShdw>
                </a:effectLst>
                <a:latin typeface="Cambria"/>
                <a:cs typeface="Cambria"/>
              </a:rPr>
              <a:t>No State guideline, policy, or statute </a:t>
            </a:r>
            <a:r>
              <a:rPr lang="en-US" sz="2800" i="0" dirty="0" smtClean="0">
                <a:effectLst>
                  <a:outerShdw blurRad="50800" dist="38100" dir="2700000" algn="tl" rotWithShape="0">
                    <a:srgbClr val="000000">
                      <a:alpha val="43000"/>
                    </a:srgbClr>
                  </a:outerShdw>
                </a:effectLst>
                <a:latin typeface="Cambria"/>
                <a:cs typeface="Cambria"/>
              </a:rPr>
              <a:t>advocated </a:t>
            </a:r>
            <a:r>
              <a:rPr lang="en-US" sz="2800" i="0" dirty="0">
                <a:effectLst>
                  <a:outerShdw blurRad="50800" dist="38100" dir="2700000" algn="tl" rotWithShape="0">
                    <a:srgbClr val="000000">
                      <a:alpha val="43000"/>
                    </a:srgbClr>
                  </a:outerShdw>
                </a:effectLst>
                <a:latin typeface="Cambria"/>
                <a:cs typeface="Cambria"/>
              </a:rPr>
              <a:t>the use of</a:t>
            </a:r>
            <a:r>
              <a:rPr lang="en-US" sz="2800" i="0" dirty="0" smtClean="0">
                <a:effectLst>
                  <a:outerShdw blurRad="50800" dist="38100" dir="2700000" algn="tl" rotWithShape="0">
                    <a:srgbClr val="000000">
                      <a:alpha val="43000"/>
                    </a:srgbClr>
                  </a:outerShdw>
                </a:effectLst>
                <a:latin typeface="Cambria"/>
                <a:cs typeface="Cambria"/>
              </a:rPr>
              <a:t> molecular </a:t>
            </a:r>
            <a:r>
              <a:rPr lang="en-US" sz="2800" i="0" dirty="0">
                <a:effectLst>
                  <a:outerShdw blurRad="50800" dist="38100" dir="2700000" algn="tl" rotWithShape="0">
                    <a:srgbClr val="000000">
                      <a:alpha val="43000"/>
                    </a:srgbClr>
                  </a:outerShdw>
                </a:effectLst>
                <a:latin typeface="Cambria"/>
                <a:cs typeface="Cambria"/>
              </a:rPr>
              <a:t>methods or circulating viral burdens to assess provider </a:t>
            </a:r>
            <a:r>
              <a:rPr lang="en-US" sz="2800" i="0" dirty="0" smtClean="0">
                <a:effectLst>
                  <a:outerShdw blurRad="50800" dist="38100" dir="2700000" algn="tl" rotWithShape="0">
                    <a:srgbClr val="000000">
                      <a:alpha val="43000"/>
                    </a:srgbClr>
                  </a:outerShdw>
                </a:effectLst>
                <a:latin typeface="Cambria"/>
                <a:cs typeface="Cambria"/>
              </a:rPr>
              <a:t>risk.</a:t>
            </a:r>
          </a:p>
          <a:p>
            <a:pPr marL="457200" indent="-457200" eaLnBrk="0" hangingPunct="0">
              <a:lnSpc>
                <a:spcPct val="85000"/>
              </a:lnSpc>
              <a:spcBef>
                <a:spcPts val="1480"/>
              </a:spcBef>
              <a:buClr>
                <a:srgbClr val="FF0909"/>
              </a:buClr>
              <a:buFontTx/>
              <a:buChar char="•"/>
              <a:defRPr/>
            </a:pPr>
            <a:r>
              <a:rPr lang="en-US" sz="2800" i="0" kern="0" dirty="0">
                <a:solidFill>
                  <a:srgbClr val="FFFFFF"/>
                </a:solidFill>
                <a:effectLst>
                  <a:outerShdw blurRad="50800" dist="38100" dir="2700000" algn="tl" rotWithShape="0">
                    <a:srgbClr val="000000">
                      <a:alpha val="43000"/>
                    </a:srgbClr>
                  </a:outerShdw>
                </a:effectLst>
                <a:latin typeface="Cambria"/>
                <a:cs typeface="Cambria"/>
              </a:rPr>
              <a:t>Since only 18% of states </a:t>
            </a:r>
            <a:r>
              <a:rPr lang="en-US" sz="2800" i="0" kern="0" dirty="0" smtClean="0">
                <a:solidFill>
                  <a:srgbClr val="FFFFFF"/>
                </a:solidFill>
                <a:effectLst>
                  <a:outerShdw blurRad="50800" dist="38100" dir="2700000" algn="tl" rotWithShape="0">
                    <a:srgbClr val="000000">
                      <a:alpha val="43000"/>
                    </a:srgbClr>
                  </a:outerShdw>
                </a:effectLst>
                <a:latin typeface="Cambria"/>
                <a:cs typeface="Cambria"/>
              </a:rPr>
              <a:t>reported </a:t>
            </a:r>
            <a:r>
              <a:rPr lang="en-US" sz="2800" i="0" kern="0" dirty="0">
                <a:solidFill>
                  <a:srgbClr val="FFFFFF"/>
                </a:solidFill>
                <a:effectLst>
                  <a:outerShdw blurRad="50800" dist="38100" dir="2700000" algn="tl" rotWithShape="0">
                    <a:srgbClr val="000000">
                      <a:alpha val="43000"/>
                    </a:srgbClr>
                  </a:outerShdw>
                </a:effectLst>
                <a:latin typeface="Cambria"/>
                <a:cs typeface="Cambria"/>
              </a:rPr>
              <a:t>that they </a:t>
            </a:r>
            <a:r>
              <a:rPr lang="en-US" sz="2800" i="0" kern="0" dirty="0" smtClean="0">
                <a:solidFill>
                  <a:srgbClr val="FFFFFF"/>
                </a:solidFill>
                <a:effectLst>
                  <a:outerShdw blurRad="50800" dist="38100" dir="2700000" algn="tl" rotWithShape="0">
                    <a:srgbClr val="000000">
                      <a:alpha val="43000"/>
                    </a:srgbClr>
                  </a:outerShdw>
                </a:effectLst>
                <a:latin typeface="Cambria"/>
                <a:cs typeface="Cambria"/>
              </a:rPr>
              <a:t>had </a:t>
            </a:r>
            <a:r>
              <a:rPr lang="en-US" sz="2800" i="0" kern="0" dirty="0">
                <a:solidFill>
                  <a:srgbClr val="FFFFFF"/>
                </a:solidFill>
                <a:effectLst>
                  <a:outerShdw blurRad="50800" dist="38100" dir="2700000" algn="tl" rotWithShape="0">
                    <a:srgbClr val="000000">
                      <a:alpha val="43000"/>
                    </a:srgbClr>
                  </a:outerShdw>
                </a:effectLst>
                <a:latin typeface="Cambria"/>
                <a:cs typeface="Cambria"/>
              </a:rPr>
              <a:t>to deal with this issue in the last 5 years, we </a:t>
            </a:r>
            <a:r>
              <a:rPr lang="en-US" sz="2800" i="0" kern="0" dirty="0" smtClean="0">
                <a:solidFill>
                  <a:srgbClr val="FFFFFF"/>
                </a:solidFill>
                <a:effectLst>
                  <a:outerShdw blurRad="50800" dist="38100" dir="2700000" algn="tl" rotWithShape="0">
                    <a:srgbClr val="000000">
                      <a:alpha val="43000"/>
                    </a:srgbClr>
                  </a:outerShdw>
                </a:effectLst>
                <a:latin typeface="Cambria"/>
                <a:cs typeface="Cambria"/>
              </a:rPr>
              <a:t>concluded </a:t>
            </a:r>
            <a:r>
              <a:rPr lang="en-US" sz="2800" i="0" kern="0" dirty="0">
                <a:solidFill>
                  <a:srgbClr val="FFFFFF"/>
                </a:solidFill>
                <a:effectLst>
                  <a:outerShdw blurRad="50800" dist="38100" dir="2700000" algn="tl" rotWithShape="0">
                    <a:srgbClr val="000000">
                      <a:alpha val="43000"/>
                    </a:srgbClr>
                  </a:outerShdw>
                </a:effectLst>
                <a:latin typeface="Cambria"/>
                <a:cs typeface="Cambria"/>
              </a:rPr>
              <a:t>that problems with providers:</a:t>
            </a:r>
          </a:p>
          <a:p>
            <a:pPr marL="914400" lvl="1" indent="-457200" eaLnBrk="0" hangingPunct="0">
              <a:lnSpc>
                <a:spcPct val="85000"/>
              </a:lnSpc>
              <a:spcBef>
                <a:spcPts val="480"/>
              </a:spcBef>
              <a:buClr>
                <a:srgbClr val="8CFF25"/>
              </a:buClr>
              <a:buFont typeface="Wingdings" charset="2"/>
              <a:buChar char="Ø"/>
              <a:defRPr/>
            </a:pPr>
            <a:r>
              <a:rPr lang="en-US" sz="2400" i="0" kern="0" dirty="0">
                <a:solidFill>
                  <a:srgbClr val="FFFFFF"/>
                </a:solidFill>
                <a:effectLst>
                  <a:outerShdw blurRad="50800" dist="38100" dir="2700000" algn="tl" rotWithShape="0">
                    <a:srgbClr val="000000">
                      <a:alpha val="43000"/>
                    </a:srgbClr>
                  </a:outerShdw>
                </a:effectLst>
                <a:latin typeface="Cambria"/>
                <a:cs typeface="Cambria"/>
              </a:rPr>
              <a:t>not being detected, </a:t>
            </a:r>
          </a:p>
          <a:p>
            <a:pPr marL="914400" lvl="1" indent="-457200" eaLnBrk="0" hangingPunct="0">
              <a:lnSpc>
                <a:spcPct val="85000"/>
              </a:lnSpc>
              <a:spcBef>
                <a:spcPts val="480"/>
              </a:spcBef>
              <a:buClr>
                <a:srgbClr val="8CFF25"/>
              </a:buClr>
              <a:buFont typeface="Wingdings" charset="2"/>
              <a:buChar char="Ø"/>
              <a:defRPr/>
            </a:pPr>
            <a:r>
              <a:rPr lang="en-US" sz="2400" i="0" kern="0" dirty="0">
                <a:solidFill>
                  <a:srgbClr val="FFFFFF"/>
                </a:solidFill>
                <a:effectLst>
                  <a:outerShdw blurRad="50800" dist="38100" dir="2700000" algn="tl" rotWithShape="0">
                    <a:srgbClr val="000000">
                      <a:alpha val="43000"/>
                    </a:srgbClr>
                  </a:outerShdw>
                </a:effectLst>
                <a:latin typeface="Cambria"/>
                <a:cs typeface="Cambria"/>
              </a:rPr>
              <a:t>are not occurring commonly, or</a:t>
            </a:r>
          </a:p>
          <a:p>
            <a:pPr marL="914400" lvl="1" indent="-457200" eaLnBrk="0" hangingPunct="0">
              <a:lnSpc>
                <a:spcPct val="85000"/>
              </a:lnSpc>
              <a:spcBef>
                <a:spcPts val="480"/>
              </a:spcBef>
              <a:buClr>
                <a:srgbClr val="8CFF25"/>
              </a:buClr>
              <a:buFont typeface="Wingdings" charset="2"/>
              <a:buChar char="Ø"/>
              <a:defRPr/>
            </a:pPr>
            <a:r>
              <a:rPr lang="en-US" sz="2400" i="0" kern="0" dirty="0">
                <a:solidFill>
                  <a:srgbClr val="FFFFFF"/>
                </a:solidFill>
                <a:effectLst>
                  <a:outerShdw blurRad="50800" dist="38100" dir="2700000" algn="tl" rotWithShape="0">
                    <a:srgbClr val="000000">
                      <a:alpha val="43000"/>
                    </a:srgbClr>
                  </a:outerShdw>
                </a:effectLst>
                <a:latin typeface="Cambria"/>
                <a:cs typeface="Cambria"/>
              </a:rPr>
              <a:t>are being managed at levels below State Health </a:t>
            </a:r>
            <a:r>
              <a:rPr lang="en-US" sz="2400" i="0" kern="0" dirty="0" smtClean="0">
                <a:solidFill>
                  <a:srgbClr val="FFFFFF"/>
                </a:solidFill>
                <a:effectLst>
                  <a:outerShdw blurRad="50800" dist="38100" dir="2700000" algn="tl" rotWithShape="0">
                    <a:srgbClr val="000000">
                      <a:alpha val="43000"/>
                    </a:srgbClr>
                  </a:outerShdw>
                </a:effectLst>
                <a:latin typeface="Cambria"/>
                <a:cs typeface="Cambria"/>
              </a:rPr>
              <a:t>Departments</a:t>
            </a:r>
            <a:endParaRPr lang="en-US" sz="2400" i="0" kern="0" dirty="0">
              <a:solidFill>
                <a:srgbClr val="FFFFFF"/>
              </a:solidFill>
              <a:effectLst>
                <a:outerShdw blurRad="50800" dist="38100" dir="2700000" algn="tl" rotWithShape="0">
                  <a:srgbClr val="000000">
                    <a:alpha val="43000"/>
                  </a:srgbClr>
                </a:outerShdw>
              </a:effectLst>
              <a:latin typeface="Cambria"/>
              <a:cs typeface="Cambria"/>
            </a:endParaRPr>
          </a:p>
        </p:txBody>
      </p:sp>
      <p:sp>
        <p:nvSpPr>
          <p:cNvPr id="3" name="Text Box 3"/>
          <p:cNvSpPr txBox="1">
            <a:spLocks noChangeArrowheads="1"/>
          </p:cNvSpPr>
          <p:nvPr/>
        </p:nvSpPr>
        <p:spPr bwMode="auto">
          <a:xfrm>
            <a:off x="228600" y="176213"/>
            <a:ext cx="4572000" cy="830997"/>
          </a:xfrm>
          <a:prstGeom prst="rect">
            <a:avLst/>
          </a:prstGeom>
          <a:noFill/>
          <a:ln w="9525">
            <a:noFill/>
            <a:miter lim="800000"/>
            <a:headEnd/>
            <a:tailEnd/>
          </a:ln>
          <a:effectLst>
            <a:outerShdw blurRad="38100" dist="38099" dir="2700000" algn="ctr" rotWithShape="0">
              <a:srgbClr val="000000">
                <a:alpha val="74998"/>
              </a:srgbClr>
            </a:outerShdw>
          </a:effectLst>
        </p:spPr>
        <p:txBody>
          <a:bodyPr wrap="square">
            <a:prstTxWarp prst="textNoShape">
              <a:avLst/>
            </a:prstTxWarp>
            <a:spAutoFit/>
          </a:bodyPr>
          <a:lstStyle/>
          <a:p>
            <a:pPr eaLnBrk="0" hangingPunct="0">
              <a:defRPr/>
            </a:pPr>
            <a:r>
              <a:rPr lang="en-US" sz="4800" i="0" dirty="0">
                <a:solidFill>
                  <a:srgbClr val="FFFCA4"/>
                </a:solidFill>
                <a:effectLst>
                  <a:outerShdw blurRad="38100" dist="38100" dir="2700000" algn="tl">
                    <a:srgbClr val="000000"/>
                  </a:outerShdw>
                </a:effectLst>
                <a:latin typeface="Cambria"/>
                <a:ea typeface="+mn-ea"/>
                <a:cs typeface="Cambria"/>
              </a:rPr>
              <a:t>How Outdated?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nvSpPr>
        <p:spPr bwMode="auto">
          <a:xfrm>
            <a:off x="228600" y="381000"/>
            <a:ext cx="8915400" cy="715963"/>
          </a:xfrm>
          <a:prstGeom prst="rect">
            <a:avLst/>
          </a:prstGeom>
          <a:noFill/>
          <a:ln w="9525">
            <a:noFill/>
            <a:miter lim="800000"/>
            <a:headEnd/>
            <a:tailEnd/>
          </a:ln>
          <a:effectLst>
            <a:outerShdw dist="35921" dir="2700000" algn="ctr" rotWithShape="0">
              <a:schemeClr val="bg2"/>
            </a:outerShdw>
          </a:effectLst>
        </p:spPr>
        <p:txBody>
          <a:bodyPr/>
          <a:lstStyle/>
          <a:p>
            <a:pPr algn="ctr" eaLnBrk="0" hangingPunct="0">
              <a:defRPr/>
            </a:pPr>
            <a:r>
              <a:rPr lang="en-US" sz="4200" dirty="0">
                <a:solidFill>
                  <a:schemeClr val="tx2"/>
                </a:solidFill>
                <a:effectLst>
                  <a:outerShdw blurRad="38100" dist="38100" dir="2700000" algn="tl">
                    <a:srgbClr val="000000"/>
                  </a:outerShdw>
                </a:effectLst>
                <a:latin typeface="Cambria"/>
                <a:ea typeface="ＭＳ Ｐゴシック" pitchFamily="16" charset="-128"/>
                <a:cs typeface="Cambria"/>
              </a:rPr>
              <a:t>SHEA Guideline – </a:t>
            </a:r>
            <a:r>
              <a:rPr lang="en-US" sz="4200" dirty="0" smtClean="0">
                <a:solidFill>
                  <a:schemeClr val="tx2"/>
                </a:solidFill>
                <a:effectLst>
                  <a:outerShdw blurRad="38100" dist="38100" dir="2700000" algn="tl">
                    <a:srgbClr val="000000"/>
                  </a:outerShdw>
                </a:effectLst>
                <a:latin typeface="Cambria"/>
                <a:ea typeface="ＭＳ Ｐゴシック" pitchFamily="16" charset="-128"/>
                <a:cs typeface="Cambria"/>
              </a:rPr>
              <a:t>2010</a:t>
            </a:r>
            <a:endParaRPr lang="en-US" sz="4200" dirty="0">
              <a:solidFill>
                <a:schemeClr val="tx2"/>
              </a:solidFill>
              <a:effectLst>
                <a:outerShdw blurRad="38100" dist="38100" dir="2700000" algn="tl">
                  <a:srgbClr val="000000"/>
                </a:outerShdw>
              </a:effectLst>
              <a:latin typeface="Cambria"/>
              <a:ea typeface="ＭＳ Ｐゴシック" pitchFamily="16" charset="-128"/>
              <a:cs typeface="Cambria"/>
            </a:endParaRPr>
          </a:p>
        </p:txBody>
      </p:sp>
      <p:sp>
        <p:nvSpPr>
          <p:cNvPr id="4" name="TextBox 3"/>
          <p:cNvSpPr txBox="1"/>
          <p:nvPr/>
        </p:nvSpPr>
        <p:spPr>
          <a:xfrm>
            <a:off x="152400" y="1295400"/>
            <a:ext cx="8991600" cy="5273751"/>
          </a:xfrm>
          <a:prstGeom prst="rect">
            <a:avLst/>
          </a:prstGeom>
          <a:noFill/>
        </p:spPr>
        <p:txBody>
          <a:bodyPr wrap="square">
            <a:spAutoFit/>
          </a:bodyPr>
          <a:lstStyle/>
          <a:p>
            <a:pPr marL="344488" indent="-344488" eaLnBrk="0" hangingPunct="0">
              <a:lnSpc>
                <a:spcPct val="85000"/>
              </a:lnSpc>
              <a:spcBef>
                <a:spcPct val="45000"/>
              </a:spcBef>
              <a:buClr>
                <a:srgbClr val="F90B17"/>
              </a:buClr>
              <a:buFont typeface="Times" pitchFamily="16" charset="0"/>
              <a:buChar char="•"/>
              <a:defRPr/>
            </a:pPr>
            <a:r>
              <a:rPr lang="en-US" sz="2800" i="0" dirty="0">
                <a:effectLst>
                  <a:outerShdw blurRad="38100" dist="38100" dir="2700000" algn="tl">
                    <a:srgbClr val="000000"/>
                  </a:outerShdw>
                </a:effectLst>
                <a:latin typeface="Cambria"/>
                <a:ea typeface="ＭＳ Ｐゴシック" pitchFamily="16" charset="-128"/>
                <a:cs typeface="Cambria"/>
              </a:rPr>
              <a:t>SHEA assembled a panel of experts to assess the existing SHEA position paper (1997) and to determine whether an update was needed.</a:t>
            </a:r>
          </a:p>
          <a:p>
            <a:pPr marL="344488" indent="-344488" eaLnBrk="0" hangingPunct="0">
              <a:lnSpc>
                <a:spcPct val="85000"/>
              </a:lnSpc>
              <a:spcBef>
                <a:spcPct val="45000"/>
              </a:spcBef>
              <a:buClr>
                <a:srgbClr val="F90B17"/>
              </a:buClr>
              <a:buFont typeface="Times" pitchFamily="16" charset="0"/>
              <a:buChar char="•"/>
              <a:defRPr/>
            </a:pPr>
            <a:r>
              <a:rPr lang="en-US" sz="2800" i="0" dirty="0">
                <a:effectLst>
                  <a:outerShdw blurRad="38100" dist="38100" dir="2700000" algn="tl">
                    <a:srgbClr val="000000"/>
                  </a:outerShdw>
                </a:effectLst>
                <a:latin typeface="Cambria"/>
                <a:ea typeface="ＭＳ Ｐゴシック" pitchFamily="16" charset="-128"/>
                <a:cs typeface="Cambria"/>
              </a:rPr>
              <a:t>First conclusion – </a:t>
            </a:r>
            <a:r>
              <a:rPr lang="en-US" sz="2800" i="0" dirty="0" smtClean="0">
                <a:effectLst>
                  <a:outerShdw blurRad="38100" dist="38100" dir="2700000" algn="tl">
                    <a:srgbClr val="000000"/>
                  </a:outerShdw>
                </a:effectLst>
                <a:latin typeface="Cambria"/>
                <a:ea typeface="ＭＳ Ｐゴシック" pitchFamily="16" charset="-128"/>
                <a:cs typeface="Cambria"/>
              </a:rPr>
              <a:t>substantial progress </a:t>
            </a:r>
            <a:r>
              <a:rPr lang="en-US" sz="2800" i="0" dirty="0">
                <a:effectLst>
                  <a:outerShdw blurRad="38100" dist="38100" dir="2700000" algn="tl">
                    <a:srgbClr val="000000"/>
                  </a:outerShdw>
                </a:effectLst>
                <a:latin typeface="Cambria"/>
                <a:ea typeface="ＭＳ Ｐゴシック" pitchFamily="16" charset="-128"/>
                <a:cs typeface="Cambria"/>
              </a:rPr>
              <a:t>in the BBP field since 1997 – not incorporated into the SHEA guidance.</a:t>
            </a:r>
          </a:p>
          <a:p>
            <a:pPr marL="344488" indent="-344488" eaLnBrk="0" hangingPunct="0">
              <a:lnSpc>
                <a:spcPct val="85000"/>
              </a:lnSpc>
              <a:spcBef>
                <a:spcPct val="45000"/>
              </a:spcBef>
              <a:buClr>
                <a:srgbClr val="F90B17"/>
              </a:buClr>
              <a:buFont typeface="Times" pitchFamily="16" charset="0"/>
              <a:buChar char="•"/>
              <a:defRPr/>
            </a:pPr>
            <a:r>
              <a:rPr lang="en-US" sz="2800" i="0" dirty="0">
                <a:effectLst>
                  <a:outerShdw blurRad="38100" dist="38100" dir="2700000" algn="tl">
                    <a:srgbClr val="000000"/>
                  </a:outerShdw>
                </a:effectLst>
                <a:latin typeface="Cambria"/>
                <a:ea typeface="ＭＳ Ｐゴシック" pitchFamily="16" charset="-128"/>
                <a:cs typeface="Cambria"/>
              </a:rPr>
              <a:t>This group ultimately took the bold position that the data assembled over the last quarter century provided strong footing – when coupled with new molecular methods – for a new, rational set of guidelines.</a:t>
            </a:r>
          </a:p>
          <a:p>
            <a:pPr marL="344488" indent="-344488" eaLnBrk="0" hangingPunct="0">
              <a:lnSpc>
                <a:spcPct val="85000"/>
              </a:lnSpc>
              <a:spcBef>
                <a:spcPct val="45000"/>
              </a:spcBef>
              <a:buClr>
                <a:srgbClr val="F90B17"/>
              </a:buClr>
              <a:buFont typeface="Times" pitchFamily="16" charset="0"/>
              <a:buChar char="•"/>
              <a:defRPr/>
            </a:pPr>
            <a:r>
              <a:rPr lang="en-US" sz="2800" i="0" dirty="0">
                <a:effectLst>
                  <a:outerShdw blurRad="38100" dist="38100" dir="2700000" algn="tl">
                    <a:srgbClr val="000000"/>
                  </a:outerShdw>
                </a:effectLst>
                <a:latin typeface="Cambria"/>
                <a:ea typeface="ＭＳ Ｐゴシック" pitchFamily="16" charset="-128"/>
                <a:cs typeface="Cambria"/>
              </a:rPr>
              <a:t>Drew heavily on table of clinical activities published by </a:t>
            </a:r>
            <a:r>
              <a:rPr lang="en-US" sz="2800" i="0" dirty="0" err="1">
                <a:effectLst>
                  <a:outerShdw blurRad="38100" dist="38100" dir="2700000" algn="tl">
                    <a:srgbClr val="000000"/>
                  </a:outerShdw>
                </a:effectLst>
                <a:latin typeface="Cambria"/>
                <a:ea typeface="ＭＳ Ｐゴシック" pitchFamily="16" charset="-128"/>
                <a:cs typeface="Cambria"/>
              </a:rPr>
              <a:t>Reitsma</a:t>
            </a:r>
            <a:r>
              <a:rPr lang="en-US" sz="2800" i="0" dirty="0">
                <a:effectLst>
                  <a:outerShdw blurRad="38100" dist="38100" dir="2700000" algn="tl">
                    <a:srgbClr val="000000"/>
                  </a:outerShdw>
                </a:effectLst>
                <a:latin typeface="Cambria"/>
                <a:ea typeface="ＭＳ Ｐゴシック" pitchFamily="16" charset="-128"/>
                <a:cs typeface="Cambria"/>
              </a:rPr>
              <a:t> and colleagues  </a:t>
            </a:r>
            <a:r>
              <a:rPr lang="en-US" sz="2000" i="0" dirty="0">
                <a:effectLst>
                  <a:outerShdw blurRad="38100" dist="38100" dir="2700000" algn="tl">
                    <a:srgbClr val="000000"/>
                  </a:outerShdw>
                </a:effectLst>
                <a:latin typeface="Cambria"/>
                <a:ea typeface="ＭＳ Ｐゴシック" pitchFamily="16" charset="-128"/>
                <a:cs typeface="Cambria"/>
              </a:rPr>
              <a:t>(Clin Infect </a:t>
            </a:r>
            <a:r>
              <a:rPr lang="en-US" sz="2000" i="0" dirty="0" err="1">
                <a:effectLst>
                  <a:outerShdw blurRad="38100" dist="38100" dir="2700000" algn="tl">
                    <a:srgbClr val="000000"/>
                  </a:outerShdw>
                </a:effectLst>
                <a:latin typeface="Cambria"/>
                <a:ea typeface="ＭＳ Ｐゴシック" pitchFamily="16" charset="-128"/>
                <a:cs typeface="Cambria"/>
              </a:rPr>
              <a:t>Dis</a:t>
            </a:r>
            <a:r>
              <a:rPr lang="en-US" sz="2000" i="0" dirty="0">
                <a:effectLst>
                  <a:outerShdw blurRad="38100" dist="38100" dir="2700000" algn="tl">
                    <a:srgbClr val="000000"/>
                  </a:outerShdw>
                </a:effectLst>
                <a:latin typeface="Cambria"/>
                <a:ea typeface="ＭＳ Ｐゴシック" pitchFamily="16" charset="-128"/>
                <a:cs typeface="Cambria"/>
              </a:rPr>
              <a:t> 2005; 40:1665–1672.)</a:t>
            </a:r>
            <a:endParaRPr lang="en-US" sz="2800" i="0" dirty="0">
              <a:effectLst>
                <a:outerShdw blurRad="38100" dist="38100" dir="2700000" algn="tl">
                  <a:srgbClr val="000000"/>
                </a:outerShdw>
              </a:effectLst>
              <a:latin typeface="Cambria"/>
              <a:ea typeface="ＭＳ Ｐゴシック" pitchFamily="16" charset="-128"/>
              <a:cs typeface="Cambria"/>
            </a:endParaRPr>
          </a:p>
          <a:p>
            <a:pPr marL="344488" indent="-344488" eaLnBrk="0" hangingPunct="0">
              <a:lnSpc>
                <a:spcPct val="85000"/>
              </a:lnSpc>
              <a:spcBef>
                <a:spcPct val="45000"/>
              </a:spcBef>
              <a:buClr>
                <a:srgbClr val="F90B17"/>
              </a:buClr>
              <a:buFont typeface="Times" pitchFamily="16" charset="0"/>
              <a:buChar char="•"/>
              <a:defRPr/>
            </a:pPr>
            <a:r>
              <a:rPr lang="en-US" sz="2800" i="0" dirty="0">
                <a:effectLst>
                  <a:outerShdw blurRad="38100" dist="38100" dir="2700000" algn="tl">
                    <a:srgbClr val="000000"/>
                  </a:outerShdw>
                </a:effectLst>
                <a:latin typeface="Cambria"/>
                <a:ea typeface="ＭＳ Ｐゴシック" pitchFamily="16" charset="-128"/>
                <a:cs typeface="Cambria"/>
              </a:rPr>
              <a:t>These guidelines were published in February 2010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377858"/>
                                        </p:tgtEl>
                                        <p:attrNameLst>
                                          <p:attrName>style.visibility</p:attrName>
                                        </p:attrNameLst>
                                      </p:cBhvr>
                                      <p:to>
                                        <p:strVal val="visible"/>
                                      </p:to>
                                    </p:set>
                                    <p:anim calcmode="lin" valueType="num">
                                      <p:cBhvr additive="base">
                                        <p:cTn id="7" dur="2000" fill="hold"/>
                                        <p:tgtEl>
                                          <p:spTgt spid="377858"/>
                                        </p:tgtEl>
                                        <p:attrNameLst>
                                          <p:attrName>ppt_x</p:attrName>
                                        </p:attrNameLst>
                                      </p:cBhvr>
                                      <p:tavLst>
                                        <p:tav tm="0">
                                          <p:val>
                                            <p:strVal val="0-#ppt_w/2"/>
                                          </p:val>
                                        </p:tav>
                                        <p:tav tm="100000">
                                          <p:val>
                                            <p:strVal val="#ppt_x"/>
                                          </p:val>
                                        </p:tav>
                                      </p:tavLst>
                                    </p:anim>
                                    <p:anim calcmode="lin" valueType="num">
                                      <p:cBhvr additive="base">
                                        <p:cTn id="8" dur="2000" fill="hold"/>
                                        <p:tgtEl>
                                          <p:spTgt spid="377858"/>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7" presetClass="entr" presetSubtype="1"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ppt_h/2"/>
                                          </p:val>
                                        </p:tav>
                                        <p:tav tm="100000">
                                          <p:val>
                                            <p:strVal val="#ppt_y"/>
                                          </p:val>
                                        </p:tav>
                                      </p:tavLst>
                                    </p:anim>
                                    <p:anim calcmode="lin" valueType="num">
                                      <p:cBhvr>
                                        <p:cTn id="14" dur="500" fill="hold"/>
                                        <p:tgtEl>
                                          <p:spTgt spid="4">
                                            <p:txEl>
                                              <p:pRg st="0" end="0"/>
                                            </p:txEl>
                                          </p:spTgt>
                                        </p:tgtEl>
                                        <p:attrNameLst>
                                          <p:attrName>ppt_w</p:attrName>
                                        </p:attrNameLst>
                                      </p:cBhvr>
                                      <p:tavLst>
                                        <p:tav tm="0">
                                          <p:val>
                                            <p:strVal val="#ppt_w"/>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17" presetClass="entr" presetSubtype="1"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1"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3000"/>
                            </p:stCondLst>
                            <p:childTnLst>
                              <p:par>
                                <p:cTn id="24" presetID="17" presetClass="entr" presetSubtype="1" fill="hold" grpId="0" nodeType="after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28"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par>
                          <p:cTn id="30" fill="hold">
                            <p:stCondLst>
                              <p:cond delay="3500"/>
                            </p:stCondLst>
                            <p:childTnLst>
                              <p:par>
                                <p:cTn id="31" presetID="17" presetClass="entr" presetSubtype="1"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ppt_h/2"/>
                                          </p:val>
                                        </p:tav>
                                        <p:tav tm="100000">
                                          <p:val>
                                            <p:strVal val="#ppt_y"/>
                                          </p:val>
                                        </p:tav>
                                      </p:tavLst>
                                    </p:anim>
                                    <p:anim calcmode="lin" valueType="num">
                                      <p:cBhvr>
                                        <p:cTn id="35" dur="500" fill="hold"/>
                                        <p:tgtEl>
                                          <p:spTgt spid="4">
                                            <p:txEl>
                                              <p:pRg st="3" end="3"/>
                                            </p:txEl>
                                          </p:spTgt>
                                        </p:tgtEl>
                                        <p:attrNameLst>
                                          <p:attrName>ppt_w</p:attrName>
                                        </p:attrNameLst>
                                      </p:cBhvr>
                                      <p:tavLst>
                                        <p:tav tm="0">
                                          <p:val>
                                            <p:strVal val="#ppt_w"/>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17" presetClass="entr" presetSubtype="1"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4" end="4"/>
                                            </p:txEl>
                                          </p:spTgt>
                                        </p:tgtEl>
                                        <p:attrNameLst>
                                          <p:attrName>ppt_y</p:attrName>
                                        </p:attrNameLst>
                                      </p:cBhvr>
                                      <p:tavLst>
                                        <p:tav tm="0">
                                          <p:val>
                                            <p:strVal val="#ppt_y-#ppt_h/2"/>
                                          </p:val>
                                        </p:tav>
                                        <p:tav tm="100000">
                                          <p:val>
                                            <p:strVal val="#ppt_y"/>
                                          </p:val>
                                        </p:tav>
                                      </p:tavLst>
                                    </p:anim>
                                    <p:anim calcmode="lin" valueType="num">
                                      <p:cBhvr>
                                        <p:cTn id="42" dur="500" fill="hold"/>
                                        <p:tgtEl>
                                          <p:spTgt spid="4">
                                            <p:txEl>
                                              <p:pRg st="4" end="4"/>
                                            </p:txEl>
                                          </p:spTgt>
                                        </p:tgtEl>
                                        <p:attrNameLst>
                                          <p:attrName>ppt_w</p:attrName>
                                        </p:attrNameLst>
                                      </p:cBhvr>
                                      <p:tavLst>
                                        <p:tav tm="0">
                                          <p:val>
                                            <p:strVal val="#ppt_w"/>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4"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650298_Page_01"/>
          <p:cNvPicPr>
            <a:picLocks noChangeAspect="1" noChangeArrowheads="1"/>
          </p:cNvPicPr>
          <p:nvPr/>
        </p:nvPicPr>
        <p:blipFill>
          <a:blip r:embed="rId3"/>
          <a:srcRect l="4706" t="4546" r="8235" b="59091"/>
          <a:stretch>
            <a:fillRect/>
          </a:stretch>
        </p:blipFill>
        <p:spPr bwMode="auto">
          <a:xfrm>
            <a:off x="344488" y="990600"/>
            <a:ext cx="8531225" cy="4611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dissolve">
                                      <p:cBhvr>
                                        <p:cTn id="7" dur="2000"/>
                                        <p:tgtEl>
                                          <p:spTgt spid="15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1366838"/>
            <a:ext cx="8839200" cy="3619452"/>
          </a:xfrm>
          <a:prstGeom prst="rect">
            <a:avLst/>
          </a:prstGeom>
          <a:noFill/>
          <a:ln w="9525">
            <a:noFill/>
            <a:miter lim="800000"/>
            <a:headEnd/>
            <a:tailEnd/>
          </a:ln>
          <a:effectLst>
            <a:outerShdw dist="50800" dir="2700000" algn="ctr" rotWithShape="0">
              <a:schemeClr val="bg2"/>
            </a:outerShdw>
          </a:effectLst>
        </p:spPr>
        <p:txBody>
          <a:bodyPr>
            <a:spAutoFit/>
          </a:bodyPr>
          <a:lstStyle/>
          <a:p>
            <a:pPr>
              <a:lnSpc>
                <a:spcPct val="85000"/>
              </a:lnSpc>
              <a:tabLst>
                <a:tab pos="566738" algn="ctr"/>
                <a:tab pos="3025775" algn="ctr"/>
                <a:tab pos="5484813" algn="ctr"/>
                <a:tab pos="7772400" algn="ctr"/>
              </a:tabLst>
              <a:defRPr/>
            </a:pPr>
            <a:r>
              <a:rPr lang="en-US" sz="2400" dirty="0">
                <a:solidFill>
                  <a:srgbClr val="FF8377"/>
                </a:solidFill>
                <a:effectLst>
                  <a:outerShdw blurRad="50800" dist="38100" dir="2700000" algn="tl" rotWithShape="0">
                    <a:srgbClr val="000000">
                      <a:alpha val="43000"/>
                    </a:srgbClr>
                  </a:outerShdw>
                </a:effectLst>
                <a:latin typeface="Cambria"/>
                <a:ea typeface="ＭＳ Ｐゴシック" pitchFamily="16" charset="-128"/>
                <a:cs typeface="Cambria"/>
              </a:rPr>
              <a:t>	Circulating	Categories 		</a:t>
            </a:r>
          </a:p>
          <a:p>
            <a:pPr>
              <a:lnSpc>
                <a:spcPct val="85000"/>
              </a:lnSpc>
              <a:tabLst>
                <a:tab pos="566738" algn="ctr"/>
                <a:tab pos="3025775" algn="ctr"/>
                <a:tab pos="5484813" algn="ctr"/>
                <a:tab pos="7772400" algn="ctr"/>
              </a:tabLst>
              <a:defRPr/>
            </a:pPr>
            <a:r>
              <a:rPr lang="en-US" sz="2400" dirty="0">
                <a:solidFill>
                  <a:srgbClr val="FF8377"/>
                </a:solidFill>
                <a:effectLst>
                  <a:outerShdw blurRad="50800" dist="38100" dir="2700000" algn="tl" rotWithShape="0">
                    <a:srgbClr val="000000">
                      <a:alpha val="43000"/>
                    </a:srgbClr>
                  </a:outerShdw>
                </a:effectLst>
                <a:latin typeface="Cambria"/>
                <a:ea typeface="ＭＳ Ｐゴシック" pitchFamily="16" charset="-128"/>
                <a:cs typeface="Cambria"/>
              </a:rPr>
              <a:t>	Viral	of Clinical 		Frequency	Burden 	Activities	Recommendation 	of Testing</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&lt;10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 II, and III 	No restrictions**	Twice</a:t>
            </a:r>
          </a:p>
          <a:p>
            <a:pPr>
              <a:tabLst>
                <a:tab pos="566738" algn="ctr"/>
                <a:tab pos="3025775" algn="ctr"/>
                <a:tab pos="5484813" algn="ctr"/>
                <a:tab pos="7772400" algn="ctr"/>
              </a:tabLst>
              <a:defRPr/>
            </a:pP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Annually</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u="sng" dirty="0">
                <a:effectLst>
                  <a:outerShdw blurRad="50800" dist="38100" dir="2700000" algn="tl" rotWithShape="0">
                    <a:srgbClr val="000000">
                      <a:alpha val="43000"/>
                    </a:srgbClr>
                  </a:outerShdw>
                </a:effectLst>
                <a:latin typeface="Cambria"/>
                <a:ea typeface="ＭＳ Ｐゴシック" pitchFamily="16" charset="-128"/>
                <a:cs typeface="Cambria"/>
              </a:rPr>
              <a:t>&gt;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 and II 	No restrictions**	NA</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u="sng" dirty="0">
                <a:effectLst>
                  <a:outerShdw blurRad="50800" dist="38100" dir="2700000" algn="tl" rotWithShape="0">
                    <a:srgbClr val="000000">
                      <a:alpha val="43000"/>
                    </a:srgbClr>
                  </a:outerShdw>
                </a:effectLst>
                <a:latin typeface="Cambria"/>
                <a:ea typeface="ＭＳ Ｐゴシック" pitchFamily="16" charset="-128"/>
                <a:cs typeface="Cambria"/>
              </a:rPr>
              <a:t>&gt;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III 	Restricted**</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NA</a:t>
            </a:r>
          </a:p>
        </p:txBody>
      </p:sp>
      <p:cxnSp>
        <p:nvCxnSpPr>
          <p:cNvPr id="81923" name="Straight Connector 3"/>
          <p:cNvCxnSpPr>
            <a:cxnSpLocks noChangeShapeType="1"/>
          </p:cNvCxnSpPr>
          <p:nvPr/>
        </p:nvCxnSpPr>
        <p:spPr bwMode="auto">
          <a:xfrm>
            <a:off x="228600" y="2514600"/>
            <a:ext cx="8763000" cy="1588"/>
          </a:xfrm>
          <a:prstGeom prst="line">
            <a:avLst/>
          </a:prstGeom>
          <a:noFill/>
          <a:ln w="76200" cmpd="tri">
            <a:solidFill>
              <a:srgbClr val="FF8377"/>
            </a:solidFill>
            <a:round/>
            <a:headEnd/>
            <a:tailEnd/>
          </a:ln>
          <a:effectLst>
            <a:outerShdw dist="50800" dir="2700000" algn="ctr" rotWithShape="0">
              <a:schemeClr val="bg2"/>
            </a:outerShdw>
          </a:effectLst>
        </p:spPr>
      </p:cxnSp>
      <p:sp>
        <p:nvSpPr>
          <p:cNvPr id="6" name="Rectangle 2"/>
          <p:cNvSpPr>
            <a:spLocks noGrp="1" noChangeArrowheads="1"/>
          </p:cNvSpPr>
          <p:nvPr/>
        </p:nvSpPr>
        <p:spPr bwMode="auto">
          <a:xfrm>
            <a:off x="76200" y="274638"/>
            <a:ext cx="8915400" cy="715962"/>
          </a:xfrm>
          <a:prstGeom prst="rect">
            <a:avLst/>
          </a:prstGeom>
          <a:noFill/>
          <a:ln w="9525">
            <a:noFill/>
            <a:miter lim="800000"/>
            <a:headEnd/>
            <a:tailEnd/>
          </a:ln>
          <a:effectLst>
            <a:outerShdw dist="50800" dir="2700000" algn="ctr" rotWithShape="0">
              <a:schemeClr val="bg2"/>
            </a:outerShdw>
          </a:effectLst>
        </p:spPr>
        <p:txBody>
          <a:bodyPr/>
          <a:lstStyle/>
          <a:p>
            <a:pPr algn="ctr" eaLnBrk="0" hangingPunct="0">
              <a:defRPr/>
            </a:pPr>
            <a:r>
              <a:rPr lang="en-US" sz="4200">
                <a:solidFill>
                  <a:schemeClr val="tx2"/>
                </a:solidFill>
                <a:effectLst>
                  <a:outerShdw blurRad="50800" dist="38100" dir="2700000" algn="tl" rotWithShape="0">
                    <a:srgbClr val="000000">
                      <a:alpha val="43000"/>
                    </a:srgbClr>
                  </a:outerShdw>
                </a:effectLst>
                <a:latin typeface="Cambria"/>
                <a:ea typeface="ＭＳ Ｐゴシック" pitchFamily="16" charset="-128"/>
                <a:cs typeface="Cambria"/>
              </a:rPr>
              <a:t>2010 SHEA Guideline – Hepatitis B*</a:t>
            </a:r>
          </a:p>
        </p:txBody>
      </p:sp>
      <p:sp>
        <p:nvSpPr>
          <p:cNvPr id="7" name="TextBox 6"/>
          <p:cNvSpPr txBox="1">
            <a:spLocks noChangeArrowheads="1"/>
          </p:cNvSpPr>
          <p:nvPr/>
        </p:nvSpPr>
        <p:spPr bwMode="auto">
          <a:xfrm>
            <a:off x="381000" y="5305961"/>
            <a:ext cx="8610600" cy="1323439"/>
          </a:xfrm>
          <a:prstGeom prst="rect">
            <a:avLst/>
          </a:prstGeom>
          <a:noFill/>
          <a:ln w="9525">
            <a:noFill/>
            <a:miter lim="800000"/>
            <a:headEnd/>
            <a:tailEnd/>
          </a:ln>
          <a:effectLst>
            <a:outerShdw dist="50800" dir="2700000" algn="ctr" rotWithShape="0">
              <a:schemeClr val="bg2"/>
            </a:outerShdw>
          </a:effectLst>
        </p:spPr>
        <p:txBody>
          <a:bodyPr wrap="square">
            <a:spAutoFit/>
          </a:bodyPr>
          <a:lstStyle/>
          <a:p>
            <a:pPr marL="460375" indent="-460375">
              <a:tabLst>
                <a:tab pos="460375" algn="l"/>
              </a:tabLst>
              <a:defRPr/>
            </a:pP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	Guideline emphasizes case-by-case management and </a:t>
            </a:r>
            <a:r>
              <a:rPr lang="en-US" sz="2000" dirty="0" smtClean="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encourages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providers to work with their Occupational Medicine Staff and their physicians</a:t>
            </a:r>
          </a:p>
          <a:p>
            <a:pPr marL="460375" indent="-460375">
              <a:tabLst>
                <a:tab pos="460375" algn="l"/>
              </a:tabLst>
              <a:defRPr/>
            </a:pP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Consonant with State laws, </a:t>
            </a:r>
            <a:r>
              <a:rPr lang="en-US" sz="2000" dirty="0" smtClean="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and with guideline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codicils</a:t>
            </a:r>
          </a:p>
          <a:p>
            <a:pPr marL="460375" indent="-460375">
              <a:tabLst>
                <a:tab pos="460375" algn="l"/>
              </a:tabLst>
              <a:defRPr/>
            </a:pPr>
            <a:r>
              <a:rPr lang="en-US" sz="2000" baseline="30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Permissible only when viral burden is &lt;10</a:t>
            </a:r>
            <a:r>
              <a:rPr lang="en-US" sz="2000" baseline="30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000" dirty="0" err="1">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mL</a:t>
            </a:r>
            <a:endPar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endParaRPr>
          </a:p>
        </p:txBody>
      </p:sp>
    </p:spTree>
    <p:extLst>
      <p:ext uri="{BB962C8B-B14F-4D97-AF65-F5344CB8AC3E}">
        <p14:creationId xmlns:p14="http://schemas.microsoft.com/office/powerpoint/2010/main" val="16061685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81923"/>
                                        </p:tgtEl>
                                        <p:attrNameLst>
                                          <p:attrName>style.visibility</p:attrName>
                                        </p:attrNameLst>
                                      </p:cBhvr>
                                      <p:to>
                                        <p:strVal val="visible"/>
                                      </p:to>
                                    </p:set>
                                    <p:anim calcmode="lin" valueType="num">
                                      <p:cBhvr>
                                        <p:cTn id="12" dur="500" fill="hold"/>
                                        <p:tgtEl>
                                          <p:spTgt spid="81923"/>
                                        </p:tgtEl>
                                        <p:attrNameLst>
                                          <p:attrName>ppt_w</p:attrName>
                                        </p:attrNameLst>
                                      </p:cBhvr>
                                      <p:tavLst>
                                        <p:tav tm="0">
                                          <p:val>
                                            <p:fltVal val="0"/>
                                          </p:val>
                                        </p:tav>
                                        <p:tav tm="100000">
                                          <p:val>
                                            <p:strVal val="#ppt_w"/>
                                          </p:val>
                                        </p:tav>
                                      </p:tavLst>
                                    </p:anim>
                                    <p:anim calcmode="lin" valueType="num">
                                      <p:cBhvr>
                                        <p:cTn id="13" dur="500" fill="hold"/>
                                        <p:tgtEl>
                                          <p:spTgt spid="81923"/>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1371600"/>
            <a:ext cx="8839200" cy="3619452"/>
          </a:xfrm>
          <a:prstGeom prst="rect">
            <a:avLst/>
          </a:prstGeom>
          <a:noFill/>
          <a:ln w="9525">
            <a:noFill/>
            <a:miter lim="800000"/>
            <a:headEnd/>
            <a:tailEnd/>
          </a:ln>
          <a:effectLst>
            <a:outerShdw dist="50800" dir="2700000" algn="ctr" rotWithShape="0">
              <a:schemeClr val="bg2"/>
            </a:outerShdw>
          </a:effectLst>
        </p:spPr>
        <p:txBody>
          <a:bodyPr>
            <a:spAutoFit/>
          </a:bodyPr>
          <a:lstStyle/>
          <a:p>
            <a:pPr>
              <a:lnSpc>
                <a:spcPct val="85000"/>
              </a:lnSpc>
              <a:tabLst>
                <a:tab pos="566738" algn="ctr"/>
                <a:tab pos="3025775" algn="ctr"/>
                <a:tab pos="5484813" algn="ctr"/>
                <a:tab pos="7772400" algn="ctr"/>
              </a:tabLst>
              <a:defRPr/>
            </a:pPr>
            <a:r>
              <a:rPr lang="en-US" sz="2400" dirty="0">
                <a:solidFill>
                  <a:srgbClr val="FF8377"/>
                </a:solidFill>
                <a:effectLst>
                  <a:outerShdw blurRad="50800" dist="38100" dir="2700000" algn="tl" rotWithShape="0">
                    <a:srgbClr val="000000">
                      <a:alpha val="43000"/>
                    </a:srgbClr>
                  </a:outerShdw>
                </a:effectLst>
                <a:latin typeface="Cambria"/>
                <a:ea typeface="ＭＳ Ｐゴシック" pitchFamily="16" charset="-128"/>
                <a:cs typeface="Cambria"/>
              </a:rPr>
              <a:t>	Circulating	Categories 		</a:t>
            </a:r>
          </a:p>
          <a:p>
            <a:pPr>
              <a:lnSpc>
                <a:spcPct val="85000"/>
              </a:lnSpc>
              <a:tabLst>
                <a:tab pos="566738" algn="ctr"/>
                <a:tab pos="3025775" algn="ctr"/>
                <a:tab pos="5484813" algn="ctr"/>
                <a:tab pos="7772400" algn="ctr"/>
              </a:tabLst>
              <a:defRPr/>
            </a:pPr>
            <a:r>
              <a:rPr lang="en-US" sz="2400" dirty="0">
                <a:solidFill>
                  <a:srgbClr val="FF8377"/>
                </a:solidFill>
                <a:effectLst>
                  <a:outerShdw blurRad="50800" dist="38100" dir="2700000" algn="tl" rotWithShape="0">
                    <a:srgbClr val="000000">
                      <a:alpha val="43000"/>
                    </a:srgbClr>
                  </a:outerShdw>
                </a:effectLst>
                <a:latin typeface="Cambria"/>
                <a:ea typeface="ＭＳ Ｐゴシック" pitchFamily="16" charset="-128"/>
                <a:cs typeface="Cambria"/>
              </a:rPr>
              <a:t>	Viral	of Clinical 		Frequency	Burden 	Activities	Recommendation 	of Testing</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&lt;10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 II, and III 	No restrictions**	Twice</a:t>
            </a:r>
          </a:p>
          <a:p>
            <a:pPr>
              <a:tabLst>
                <a:tab pos="566738" algn="ctr"/>
                <a:tab pos="3025775" algn="ctr"/>
                <a:tab pos="5484813" algn="ctr"/>
                <a:tab pos="7772400" algn="ctr"/>
              </a:tabLst>
              <a:defRPr/>
            </a:pP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Annually</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u="sng" dirty="0">
                <a:effectLst>
                  <a:outerShdw blurRad="50800" dist="38100" dir="2700000" algn="tl" rotWithShape="0">
                    <a:srgbClr val="000000">
                      <a:alpha val="43000"/>
                    </a:srgbClr>
                  </a:outerShdw>
                </a:effectLst>
                <a:latin typeface="Cambria"/>
                <a:ea typeface="ＭＳ Ｐゴシック" pitchFamily="16" charset="-128"/>
                <a:cs typeface="Cambria"/>
              </a:rPr>
              <a:t>&gt;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 and II 	No restrictions**	NA</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u="sng" dirty="0">
                <a:effectLst>
                  <a:outerShdw blurRad="50800" dist="38100" dir="2700000" algn="tl" rotWithShape="0">
                    <a:srgbClr val="000000">
                      <a:alpha val="43000"/>
                    </a:srgbClr>
                  </a:outerShdw>
                </a:effectLst>
                <a:latin typeface="Cambria"/>
                <a:ea typeface="ＭＳ Ｐゴシック" pitchFamily="16" charset="-128"/>
                <a:cs typeface="Cambria"/>
              </a:rPr>
              <a:t>&gt;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III 	Restricted**</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NA</a:t>
            </a:r>
          </a:p>
        </p:txBody>
      </p:sp>
      <p:cxnSp>
        <p:nvCxnSpPr>
          <p:cNvPr id="83971" name="Straight Connector 2"/>
          <p:cNvCxnSpPr>
            <a:cxnSpLocks noChangeShapeType="1"/>
          </p:cNvCxnSpPr>
          <p:nvPr/>
        </p:nvCxnSpPr>
        <p:spPr bwMode="auto">
          <a:xfrm>
            <a:off x="228600" y="2514600"/>
            <a:ext cx="8763000" cy="1588"/>
          </a:xfrm>
          <a:prstGeom prst="line">
            <a:avLst/>
          </a:prstGeom>
          <a:noFill/>
          <a:ln w="76200" cmpd="tri">
            <a:solidFill>
              <a:srgbClr val="FF8377"/>
            </a:solidFill>
            <a:round/>
            <a:headEnd/>
            <a:tailEnd/>
          </a:ln>
          <a:effectLst>
            <a:outerShdw dist="50800" dir="2700000" algn="ctr" rotWithShape="0">
              <a:schemeClr val="bg2"/>
            </a:outerShdw>
          </a:effectLst>
        </p:spPr>
      </p:cxnSp>
      <p:sp>
        <p:nvSpPr>
          <p:cNvPr id="4" name="Rectangle 2"/>
          <p:cNvSpPr>
            <a:spLocks noGrp="1" noChangeArrowheads="1"/>
          </p:cNvSpPr>
          <p:nvPr/>
        </p:nvSpPr>
        <p:spPr bwMode="auto">
          <a:xfrm>
            <a:off x="76200" y="274638"/>
            <a:ext cx="8915400" cy="715962"/>
          </a:xfrm>
          <a:prstGeom prst="rect">
            <a:avLst/>
          </a:prstGeom>
          <a:noFill/>
          <a:ln w="9525">
            <a:noFill/>
            <a:miter lim="800000"/>
            <a:headEnd/>
            <a:tailEnd/>
          </a:ln>
          <a:effectLst>
            <a:outerShdw dist="50800" dir="2700000" algn="ctr" rotWithShape="0">
              <a:schemeClr val="bg2"/>
            </a:outerShdw>
          </a:effectLst>
        </p:spPr>
        <p:txBody>
          <a:bodyPr/>
          <a:lstStyle/>
          <a:p>
            <a:pPr algn="ctr" eaLnBrk="0" hangingPunct="0">
              <a:defRPr/>
            </a:pPr>
            <a:r>
              <a:rPr lang="en-US" sz="4200">
                <a:solidFill>
                  <a:schemeClr val="tx2"/>
                </a:solidFill>
                <a:effectLst>
                  <a:outerShdw blurRad="50800" dist="38100" dir="2700000" algn="tl" rotWithShape="0">
                    <a:srgbClr val="000000">
                      <a:alpha val="43000"/>
                    </a:srgbClr>
                  </a:outerShdw>
                </a:effectLst>
                <a:latin typeface="Cambria"/>
                <a:ea typeface="ＭＳ Ｐゴシック" pitchFamily="16" charset="-128"/>
                <a:cs typeface="Cambria"/>
              </a:rPr>
              <a:t>2010 SHEA Guideline – Hepatitis C*</a:t>
            </a:r>
          </a:p>
        </p:txBody>
      </p:sp>
      <p:sp>
        <p:nvSpPr>
          <p:cNvPr id="7" name="TextBox 6"/>
          <p:cNvSpPr txBox="1">
            <a:spLocks noChangeArrowheads="1"/>
          </p:cNvSpPr>
          <p:nvPr/>
        </p:nvSpPr>
        <p:spPr bwMode="auto">
          <a:xfrm>
            <a:off x="381000" y="5305961"/>
            <a:ext cx="8534400" cy="1323439"/>
          </a:xfrm>
          <a:prstGeom prst="rect">
            <a:avLst/>
          </a:prstGeom>
          <a:noFill/>
          <a:ln w="9525">
            <a:noFill/>
            <a:miter lim="800000"/>
            <a:headEnd/>
            <a:tailEnd/>
          </a:ln>
          <a:effectLst>
            <a:outerShdw dist="50800" dir="2700000" algn="ctr" rotWithShape="0">
              <a:schemeClr val="bg2"/>
            </a:outerShdw>
          </a:effectLst>
        </p:spPr>
        <p:txBody>
          <a:bodyPr wrap="square">
            <a:spAutoFit/>
          </a:bodyPr>
          <a:lstStyle/>
          <a:p>
            <a:pPr marL="460375" indent="-460375">
              <a:tabLst>
                <a:tab pos="460375" algn="l"/>
              </a:tabLst>
              <a:defRPr/>
            </a:pP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	Guideline emphasizes case-by-case management and </a:t>
            </a:r>
            <a:r>
              <a:rPr lang="en-US" sz="2000" dirty="0" smtClean="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encourages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providers to work with their Occupational Medicine Staff and their physicians</a:t>
            </a:r>
          </a:p>
          <a:p>
            <a:pPr marL="460375" indent="-460375">
              <a:tabLst>
                <a:tab pos="460375" algn="l"/>
              </a:tabLst>
              <a:defRPr/>
            </a:pP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Consonant with State laws, and with guideline codicils</a:t>
            </a:r>
          </a:p>
          <a:p>
            <a:pPr marL="460375" indent="-460375">
              <a:tabLst>
                <a:tab pos="460375" algn="l"/>
              </a:tabLst>
              <a:defRPr/>
            </a:pPr>
            <a:r>
              <a:rPr lang="en-US" sz="2000" baseline="30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Permissible only when viral burden is &lt;10</a:t>
            </a:r>
            <a:r>
              <a:rPr lang="en-US" sz="2000" baseline="30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4</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000" dirty="0" err="1">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mL</a:t>
            </a:r>
            <a:endPar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endParaRPr>
          </a:p>
        </p:txBody>
      </p:sp>
    </p:spTree>
    <p:extLst>
      <p:ext uri="{BB962C8B-B14F-4D97-AF65-F5344CB8AC3E}">
        <p14:creationId xmlns:p14="http://schemas.microsoft.com/office/powerpoint/2010/main" val="3129198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3971"/>
                                        </p:tgtEl>
                                        <p:attrNameLst>
                                          <p:attrName>style.visibility</p:attrName>
                                        </p:attrNameLst>
                                      </p:cBhvr>
                                      <p:to>
                                        <p:strVal val="visible"/>
                                      </p:to>
                                    </p:set>
                                    <p:anim calcmode="lin" valueType="num">
                                      <p:cBhvr>
                                        <p:cTn id="12" dur="500" fill="hold"/>
                                        <p:tgtEl>
                                          <p:spTgt spid="83971"/>
                                        </p:tgtEl>
                                        <p:attrNameLst>
                                          <p:attrName>ppt_w</p:attrName>
                                        </p:attrNameLst>
                                      </p:cBhvr>
                                      <p:tavLst>
                                        <p:tav tm="0">
                                          <p:val>
                                            <p:fltVal val="0"/>
                                          </p:val>
                                        </p:tav>
                                        <p:tav tm="100000">
                                          <p:val>
                                            <p:strVal val="#ppt_w"/>
                                          </p:val>
                                        </p:tav>
                                      </p:tavLst>
                                    </p:anim>
                                    <p:anim calcmode="lin" valueType="num">
                                      <p:cBhvr>
                                        <p:cTn id="13" dur="500" fill="hold"/>
                                        <p:tgtEl>
                                          <p:spTgt spid="8397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3"/>
          <a:srcRect/>
          <a:stretch>
            <a:fillRect/>
          </a:stretch>
        </p:blipFill>
        <p:spPr bwMode="auto">
          <a:xfrm>
            <a:off x="381000" y="2133600"/>
            <a:ext cx="8077200" cy="76200"/>
          </a:xfrm>
          <a:prstGeom prst="rect">
            <a:avLst/>
          </a:prstGeom>
          <a:noFill/>
          <a:ln w="9525">
            <a:noFill/>
            <a:miter lim="800000"/>
            <a:headEnd/>
            <a:tailEnd/>
          </a:ln>
        </p:spPr>
      </p:pic>
      <p:sp>
        <p:nvSpPr>
          <p:cNvPr id="583683" name="Text Box 3"/>
          <p:cNvSpPr txBox="1">
            <a:spLocks noChangeArrowheads="1"/>
          </p:cNvSpPr>
          <p:nvPr/>
        </p:nvSpPr>
        <p:spPr bwMode="auto">
          <a:xfrm>
            <a:off x="1219200" y="238542"/>
            <a:ext cx="6858000" cy="1446550"/>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sz="4400" dirty="0" smtClean="0">
                <a:solidFill>
                  <a:srgbClr val="4EFA64"/>
                </a:solidFill>
                <a:effectLst>
                  <a:outerShdw blurRad="50800" dist="38100" dir="2700000" algn="tl" rotWithShape="0">
                    <a:srgbClr val="000000">
                      <a:alpha val="43000"/>
                    </a:srgbClr>
                  </a:outerShdw>
                </a:effectLst>
                <a:latin typeface="Cambria"/>
                <a:cs typeface="Cambria"/>
              </a:rPr>
              <a:t>Iatrogenic Risks for HBV, HCV and HIV Transmission</a:t>
            </a:r>
            <a:endParaRPr lang="en-US" sz="4400" dirty="0">
              <a:solidFill>
                <a:srgbClr val="4EFA64"/>
              </a:solidFill>
              <a:effectLst>
                <a:outerShdw blurRad="50800" dist="38100" dir="2700000" algn="tl" rotWithShape="0">
                  <a:srgbClr val="000000">
                    <a:alpha val="43000"/>
                  </a:srgbClr>
                </a:outerShdw>
              </a:effectLst>
              <a:latin typeface="Cambria"/>
              <a:cs typeface="Cambria"/>
            </a:endParaRPr>
          </a:p>
        </p:txBody>
      </p:sp>
      <p:sp>
        <p:nvSpPr>
          <p:cNvPr id="583684" name="Text Box 4"/>
          <p:cNvSpPr txBox="1">
            <a:spLocks noChangeArrowheads="1"/>
          </p:cNvSpPr>
          <p:nvPr/>
        </p:nvSpPr>
        <p:spPr bwMode="auto">
          <a:xfrm>
            <a:off x="457200" y="3916631"/>
            <a:ext cx="8534400" cy="1539396"/>
          </a:xfrm>
          <a:prstGeom prst="rect">
            <a:avLst/>
          </a:prstGeom>
          <a:noFill/>
          <a:ln w="9525">
            <a:noFill/>
            <a:miter lim="800000"/>
            <a:headEnd/>
            <a:tailEnd/>
          </a:ln>
          <a:effectLst/>
        </p:spPr>
        <p:txBody>
          <a:bodyPr wrap="square">
            <a:prstTxWarp prst="textNoShape">
              <a:avLst/>
            </a:prstTxWarp>
            <a:spAutoFit/>
          </a:bodyPr>
          <a:lstStyle/>
          <a:p>
            <a:pPr marL="339725" indent="-339725"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What We Have Learned about Primary </a:t>
            </a:r>
            <a:r>
              <a:rPr lang="en-US" sz="2800" i="0" dirty="0">
                <a:effectLst>
                  <a:outerShdw blurRad="50800" dist="38100" dir="2700000" algn="tl" rotWithShape="0">
                    <a:srgbClr val="000000">
                      <a:alpha val="43000"/>
                    </a:srgbClr>
                  </a:outerShdw>
                </a:effectLst>
                <a:latin typeface="Cambria"/>
                <a:cs typeface="Cambria"/>
              </a:rPr>
              <a:t>and Secondary </a:t>
            </a:r>
            <a:r>
              <a:rPr lang="en-US" sz="2800" i="0" dirty="0" smtClean="0">
                <a:effectLst>
                  <a:outerShdw blurRad="50800" dist="38100" dir="2700000" algn="tl" rotWithShape="0">
                    <a:srgbClr val="000000">
                      <a:alpha val="43000"/>
                    </a:srgbClr>
                  </a:outerShdw>
                </a:effectLst>
                <a:latin typeface="Cambria"/>
                <a:cs typeface="Cambria"/>
              </a:rPr>
              <a:t>Prevention</a:t>
            </a:r>
          </a:p>
          <a:p>
            <a:pPr marL="339725" indent="-339725"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Managing </a:t>
            </a:r>
            <a:r>
              <a:rPr lang="en-US" sz="2800" i="0" dirty="0">
                <a:effectLst>
                  <a:outerShdw blurRad="50800" dist="38100" dir="2700000" algn="tl" rotWithShape="0">
                    <a:srgbClr val="000000">
                      <a:alpha val="43000"/>
                    </a:srgbClr>
                  </a:outerShdw>
                </a:effectLst>
                <a:latin typeface="Cambria"/>
                <a:cs typeface="Cambria"/>
              </a:rPr>
              <a:t>Providers Infected with HBV, HCV or HIV</a:t>
            </a:r>
          </a:p>
        </p:txBody>
      </p:sp>
      <p:grpSp>
        <p:nvGrpSpPr>
          <p:cNvPr id="5" name="Group 4"/>
          <p:cNvGrpSpPr/>
          <p:nvPr/>
        </p:nvGrpSpPr>
        <p:grpSpPr>
          <a:xfrm>
            <a:off x="457200" y="3304734"/>
            <a:ext cx="6477000" cy="505266"/>
            <a:chOff x="533400" y="3076134"/>
            <a:chExt cx="6477000" cy="505266"/>
          </a:xfrm>
        </p:grpSpPr>
        <p:sp>
          <p:nvSpPr>
            <p:cNvPr id="2" name="Rectangle 1"/>
            <p:cNvSpPr/>
            <p:nvPr/>
          </p:nvSpPr>
          <p:spPr bwMode="auto">
            <a:xfrm>
              <a:off x="533400" y="3124200"/>
              <a:ext cx="6477000"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600" b="0" i="1" u="none" strike="noStrike" cap="none" normalizeH="0" baseline="0">
                <a:ln>
                  <a:noFill/>
                </a:ln>
                <a:solidFill>
                  <a:schemeClr val="tx1"/>
                </a:solidFill>
                <a:effectLst>
                  <a:outerShdw blurRad="50800" dist="38100" dir="2700000" algn="tl" rotWithShape="0">
                    <a:srgbClr val="000000">
                      <a:alpha val="43000"/>
                    </a:srgbClr>
                  </a:outerShdw>
                </a:effectLst>
                <a:latin typeface="Times New Roman" charset="0"/>
              </a:endParaRPr>
            </a:p>
          </p:txBody>
        </p:sp>
        <p:sp>
          <p:nvSpPr>
            <p:cNvPr id="3" name="TextBox 2"/>
            <p:cNvSpPr txBox="1"/>
            <p:nvPr/>
          </p:nvSpPr>
          <p:spPr>
            <a:xfrm>
              <a:off x="533400" y="3076134"/>
              <a:ext cx="6301725" cy="505266"/>
            </a:xfrm>
            <a:prstGeom prst="rect">
              <a:avLst/>
            </a:prstGeom>
            <a:noFill/>
          </p:spPr>
          <p:txBody>
            <a:bodyPr wrap="none" rtlCol="0">
              <a:spAutoFit/>
            </a:bodyPr>
            <a:lstStyle/>
            <a:p>
              <a:pPr marL="339725" indent="-339725" eaLnBrk="0" hangingPunct="0">
                <a:lnSpc>
                  <a:spcPct val="95000"/>
                </a:lnSpc>
                <a:spcBef>
                  <a:spcPct val="50000"/>
                </a:spcBef>
                <a:buClr>
                  <a:srgbClr val="FF0606"/>
                </a:buClr>
                <a:buFont typeface="Times" charset="0"/>
                <a:buChar char="•"/>
                <a:defRPr/>
              </a:pPr>
              <a:r>
                <a:rPr lang="en-US" sz="2800" i="0" dirty="0">
                  <a:solidFill>
                    <a:srgbClr val="FF0000"/>
                  </a:solidFill>
                  <a:effectLst>
                    <a:outerShdw blurRad="50800" dist="38100" dir="2700000" algn="tl" rotWithShape="0">
                      <a:srgbClr val="000000">
                        <a:alpha val="43000"/>
                      </a:srgbClr>
                    </a:outerShdw>
                  </a:effectLst>
                  <a:latin typeface="Cambria"/>
                  <a:cs typeface="Cambria"/>
                </a:rPr>
                <a:t>The Magnitude of Occupational Risks</a:t>
              </a:r>
            </a:p>
          </p:txBody>
        </p:sp>
      </p:grpSp>
      <p:sp>
        <p:nvSpPr>
          <p:cNvPr id="4" name="TextBox 3"/>
          <p:cNvSpPr txBox="1"/>
          <p:nvPr/>
        </p:nvSpPr>
        <p:spPr>
          <a:xfrm>
            <a:off x="457200" y="2743200"/>
            <a:ext cx="6378669" cy="523220"/>
          </a:xfrm>
          <a:prstGeom prst="rect">
            <a:avLst/>
          </a:prstGeom>
          <a:noFill/>
        </p:spPr>
        <p:txBody>
          <a:bodyPr wrap="none" rtlCol="0">
            <a:spAutoFit/>
          </a:bodyPr>
          <a:lstStyle/>
          <a:p>
            <a:pPr marL="336550" indent="-336550">
              <a:buClr>
                <a:srgbClr val="FF0000"/>
              </a:buClr>
              <a:buFont typeface="Arial"/>
              <a:buChar char="•"/>
            </a:pPr>
            <a:r>
              <a:rPr lang="en-US" sz="2800" i="0" dirty="0">
                <a:effectLst>
                  <a:outerShdw blurRad="50800" dist="38100" dir="2700000" algn="tl" rotWithShape="0">
                    <a:srgbClr val="000000">
                      <a:alpha val="43000"/>
                    </a:srgbClr>
                  </a:outerShdw>
                </a:effectLst>
                <a:latin typeface="Cambria"/>
                <a:cs typeface="Cambria"/>
              </a:rPr>
              <a:t>Historical Perspective - </a:t>
            </a:r>
            <a:r>
              <a:rPr lang="en-US" sz="2800" i="0" dirty="0" smtClean="0">
                <a:effectLst>
                  <a:outerShdw blurRad="50800" dist="38100" dir="2700000" algn="tl" rotWithShape="0">
                    <a:srgbClr val="000000">
                      <a:alpha val="43000"/>
                    </a:srgbClr>
                  </a:outerShdw>
                </a:effectLst>
                <a:latin typeface="Cambria"/>
                <a:cs typeface="Cambria"/>
              </a:rPr>
              <a:t>Epistemology</a:t>
            </a:r>
            <a:endParaRPr lang="en-US" sz="2800" i="0" dirty="0">
              <a:effectLst>
                <a:outerShdw blurRad="50800" dist="38100" dir="2700000" algn="tl" rotWithShape="0">
                  <a:srgbClr val="000000">
                    <a:alpha val="43000"/>
                  </a:srgbClr>
                </a:outerShdw>
              </a:effectLst>
              <a:latin typeface="Cambria"/>
              <a:cs typeface="Cambria"/>
            </a:endParaRPr>
          </a:p>
        </p:txBody>
      </p:sp>
    </p:spTree>
    <p:extLst>
      <p:ext uri="{BB962C8B-B14F-4D97-AF65-F5344CB8AC3E}">
        <p14:creationId xmlns:p14="http://schemas.microsoft.com/office/powerpoint/2010/main" val="2742451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83683"/>
                                        </p:tgtEl>
                                        <p:attrNameLst>
                                          <p:attrName>style.visibility</p:attrName>
                                        </p:attrNameLst>
                                      </p:cBhvr>
                                      <p:to>
                                        <p:strVal val="visible"/>
                                      </p:to>
                                    </p:set>
                                  </p:childTnLst>
                                </p:cTn>
                              </p:par>
                            </p:childTnLst>
                          </p:cTn>
                        </p:par>
                        <p:par>
                          <p:cTn id="7" fill="hold">
                            <p:stCondLst>
                              <p:cond delay="0"/>
                            </p:stCondLst>
                            <p:childTnLst>
                              <p:par>
                                <p:cTn id="8" presetID="55" presetClass="entr" presetSubtype="0" fill="hold" nodeType="afterEffect">
                                  <p:stCondLst>
                                    <p:cond delay="0"/>
                                  </p:stCondLst>
                                  <p:childTnLst>
                                    <p:set>
                                      <p:cBhvr>
                                        <p:cTn id="9" dur="1" fill="hold">
                                          <p:stCondLst>
                                            <p:cond delay="0"/>
                                          </p:stCondLst>
                                        </p:cTn>
                                        <p:tgtEl>
                                          <p:spTgt spid="583682"/>
                                        </p:tgtEl>
                                        <p:attrNameLst>
                                          <p:attrName>style.visibility</p:attrName>
                                        </p:attrNameLst>
                                      </p:cBhvr>
                                      <p:to>
                                        <p:strVal val="visible"/>
                                      </p:to>
                                    </p:set>
                                    <p:anim calcmode="lin" valueType="num">
                                      <p:cBhvr>
                                        <p:cTn id="10" dur="1000" fill="hold"/>
                                        <p:tgtEl>
                                          <p:spTgt spid="583682"/>
                                        </p:tgtEl>
                                        <p:attrNameLst>
                                          <p:attrName>ppt_w</p:attrName>
                                        </p:attrNameLst>
                                      </p:cBhvr>
                                      <p:tavLst>
                                        <p:tav tm="0">
                                          <p:val>
                                            <p:strVal val="#ppt_w*0.70"/>
                                          </p:val>
                                        </p:tav>
                                        <p:tav tm="100000">
                                          <p:val>
                                            <p:strVal val="#ppt_w"/>
                                          </p:val>
                                        </p:tav>
                                      </p:tavLst>
                                    </p:anim>
                                    <p:anim calcmode="lin" valueType="num">
                                      <p:cBhvr>
                                        <p:cTn id="11" dur="1000" fill="hold"/>
                                        <p:tgtEl>
                                          <p:spTgt spid="583682"/>
                                        </p:tgtEl>
                                        <p:attrNameLst>
                                          <p:attrName>ppt_h</p:attrName>
                                        </p:attrNameLst>
                                      </p:cBhvr>
                                      <p:tavLst>
                                        <p:tav tm="0">
                                          <p:val>
                                            <p:strVal val="#ppt_h"/>
                                          </p:val>
                                        </p:tav>
                                        <p:tav tm="100000">
                                          <p:val>
                                            <p:strVal val="#ppt_h"/>
                                          </p:val>
                                        </p:tav>
                                      </p:tavLst>
                                    </p:anim>
                                    <p:animEffect transition="in" filter="fade">
                                      <p:cBhvr>
                                        <p:cTn id="12" dur="1000"/>
                                        <p:tgtEl>
                                          <p:spTgt spid="583682"/>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down)">
                                      <p:cBhvr>
                                        <p:cTn id="17" dur="500"/>
                                        <p:tgtEl>
                                          <p:spTgt spid="4"/>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down)">
                                      <p:cBhvr>
                                        <p:cTn id="22" dur="500"/>
                                        <p:tgtEl>
                                          <p:spTgt spid="5"/>
                                        </p:tgtEl>
                                      </p:cBhvr>
                                    </p:animEffect>
                                  </p:childTnLst>
                                </p:cTn>
                              </p:par>
                            </p:childTnLst>
                          </p:cTn>
                        </p:par>
                        <p:par>
                          <p:cTn id="23" fill="hold">
                            <p:stCondLst>
                              <p:cond delay="2000"/>
                            </p:stCondLst>
                            <p:childTnLst>
                              <p:par>
                                <p:cTn id="24" presetID="12" presetClass="entr" presetSubtype="1" fill="hold" grpId="0" nodeType="afterEffect">
                                  <p:stCondLst>
                                    <p:cond delay="0"/>
                                  </p:stCondLst>
                                  <p:childTnLst>
                                    <p:set>
                                      <p:cBhvr>
                                        <p:cTn id="25" dur="1" fill="hold">
                                          <p:stCondLst>
                                            <p:cond delay="0"/>
                                          </p:stCondLst>
                                        </p:cTn>
                                        <p:tgtEl>
                                          <p:spTgt spid="583684">
                                            <p:txEl>
                                              <p:pRg st="0" end="0"/>
                                            </p:txEl>
                                          </p:spTgt>
                                        </p:tgtEl>
                                        <p:attrNameLst>
                                          <p:attrName>style.visibility</p:attrName>
                                        </p:attrNameLst>
                                      </p:cBhvr>
                                      <p:to>
                                        <p:strVal val="visible"/>
                                      </p:to>
                                    </p:set>
                                    <p:anim calcmode="lin" valueType="num">
                                      <p:cBhvr additive="base">
                                        <p:cTn id="26" dur="500"/>
                                        <p:tgtEl>
                                          <p:spTgt spid="583684">
                                            <p:txEl>
                                              <p:pRg st="0" end="0"/>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583684">
                                            <p:txEl>
                                              <p:pRg st="0" end="0"/>
                                            </p:txEl>
                                          </p:spTgt>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583684">
                                            <p:txEl>
                                              <p:pRg st="1" end="1"/>
                                            </p:txEl>
                                          </p:spTgt>
                                        </p:tgtEl>
                                        <p:attrNameLst>
                                          <p:attrName>style.visibility</p:attrName>
                                        </p:attrNameLst>
                                      </p:cBhvr>
                                      <p:to>
                                        <p:strVal val="visible"/>
                                      </p:to>
                                    </p:set>
                                    <p:anim calcmode="lin" valueType="num">
                                      <p:cBhvr additive="base">
                                        <p:cTn id="31" dur="500"/>
                                        <p:tgtEl>
                                          <p:spTgt spid="583684">
                                            <p:txEl>
                                              <p:pRg st="1" end="1"/>
                                            </p:txEl>
                                          </p:spTgt>
                                        </p:tgtEl>
                                        <p:attrNameLst>
                                          <p:attrName>ppt_y</p:attrName>
                                        </p:attrNameLst>
                                      </p:cBhvr>
                                      <p:tavLst>
                                        <p:tav tm="0">
                                          <p:val>
                                            <p:strVal val="#ppt_y-#ppt_h*1.125000"/>
                                          </p:val>
                                        </p:tav>
                                        <p:tav tm="100000">
                                          <p:val>
                                            <p:strVal val="#ppt_y"/>
                                          </p:val>
                                        </p:tav>
                                      </p:tavLst>
                                    </p:anim>
                                    <p:animEffect transition="in" filter="wipe(down)">
                                      <p:cBhvr>
                                        <p:cTn id="32" dur="500"/>
                                        <p:tgtEl>
                                          <p:spTgt spid="5836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p:bldP spid="583684"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04800" y="1366838"/>
            <a:ext cx="8839200" cy="3619452"/>
          </a:xfrm>
          <a:prstGeom prst="rect">
            <a:avLst/>
          </a:prstGeom>
          <a:noFill/>
          <a:ln w="9525">
            <a:noFill/>
            <a:miter lim="800000"/>
            <a:headEnd/>
            <a:tailEnd/>
          </a:ln>
          <a:effectLst>
            <a:outerShdw dist="50800" dir="2700000" algn="ctr" rotWithShape="0">
              <a:schemeClr val="bg2"/>
            </a:outerShdw>
          </a:effectLst>
        </p:spPr>
        <p:txBody>
          <a:bodyPr>
            <a:spAutoFit/>
          </a:bodyPr>
          <a:lstStyle/>
          <a:p>
            <a:pPr>
              <a:lnSpc>
                <a:spcPct val="85000"/>
              </a:lnSpc>
              <a:tabLst>
                <a:tab pos="566738" algn="ctr"/>
                <a:tab pos="3025775" algn="ctr"/>
                <a:tab pos="5484813" algn="ctr"/>
                <a:tab pos="7772400" algn="ctr"/>
              </a:tabLst>
              <a:defRPr/>
            </a:pPr>
            <a:r>
              <a:rPr lang="en-US" sz="2400" dirty="0">
                <a:solidFill>
                  <a:srgbClr val="FF8377"/>
                </a:solidFill>
                <a:effectLst>
                  <a:outerShdw blurRad="50800" dist="38100" dir="2700000" algn="tl" rotWithShape="0">
                    <a:srgbClr val="000000">
                      <a:alpha val="43000"/>
                    </a:srgbClr>
                  </a:outerShdw>
                </a:effectLst>
                <a:latin typeface="Cambria"/>
                <a:ea typeface="ＭＳ Ｐゴシック" pitchFamily="16" charset="-128"/>
                <a:cs typeface="Cambria"/>
              </a:rPr>
              <a:t>	Circulating	Categories 		</a:t>
            </a:r>
          </a:p>
          <a:p>
            <a:pPr>
              <a:lnSpc>
                <a:spcPct val="85000"/>
              </a:lnSpc>
              <a:tabLst>
                <a:tab pos="566738" algn="ctr"/>
                <a:tab pos="3025775" algn="ctr"/>
                <a:tab pos="5484813" algn="ctr"/>
                <a:tab pos="7772400" algn="ctr"/>
              </a:tabLst>
              <a:defRPr/>
            </a:pPr>
            <a:r>
              <a:rPr lang="en-US" sz="2400" dirty="0">
                <a:solidFill>
                  <a:srgbClr val="FF8377"/>
                </a:solidFill>
                <a:effectLst>
                  <a:outerShdw blurRad="50800" dist="38100" dir="2700000" algn="tl" rotWithShape="0">
                    <a:srgbClr val="000000">
                      <a:alpha val="43000"/>
                    </a:srgbClr>
                  </a:outerShdw>
                </a:effectLst>
                <a:latin typeface="Cambria"/>
                <a:ea typeface="ＭＳ Ｐゴシック" pitchFamily="16" charset="-128"/>
                <a:cs typeface="Cambria"/>
              </a:rPr>
              <a:t>	Viral	of Clinical 		Frequency	Burden 	Activities	Recommendation 	of Testing</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&lt;5 X 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2</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 II, and III 	No restrictions**	Twice</a:t>
            </a:r>
          </a:p>
          <a:p>
            <a:pPr>
              <a:tabLst>
                <a:tab pos="566738" algn="ctr"/>
                <a:tab pos="3025775" algn="ctr"/>
                <a:tab pos="5484813" algn="ctr"/>
                <a:tab pos="7772400" algn="ctr"/>
              </a:tabLst>
              <a:defRPr/>
            </a:pP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Annually</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u="sng" dirty="0">
                <a:effectLst>
                  <a:outerShdw blurRad="50800" dist="38100" dir="2700000" algn="tl" rotWithShape="0">
                    <a:srgbClr val="000000">
                      <a:alpha val="43000"/>
                    </a:srgbClr>
                  </a:outerShdw>
                </a:effectLst>
                <a:latin typeface="Cambria"/>
                <a:ea typeface="ＭＳ Ｐゴシック" pitchFamily="16" charset="-128"/>
                <a:cs typeface="Cambria"/>
              </a:rPr>
              <a:t>&gt;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5 X 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2</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 and II 	No restrictions**	NA</a:t>
            </a:r>
          </a:p>
          <a:p>
            <a:pPr>
              <a:tabLst>
                <a:tab pos="566738" algn="ctr"/>
                <a:tab pos="3025775" algn="ctr"/>
                <a:tab pos="5484813" algn="ctr"/>
                <a:tab pos="7772400" algn="ctr"/>
              </a:tabLst>
              <a:defRPr/>
            </a:pPr>
            <a:endParaRPr lang="en-US" sz="2400" dirty="0">
              <a:effectLst>
                <a:outerShdw blurRad="50800" dist="38100" dir="2700000" algn="tl" rotWithShape="0">
                  <a:srgbClr val="000000">
                    <a:alpha val="43000"/>
                  </a:srgbClr>
                </a:outerShdw>
              </a:effectLst>
              <a:latin typeface="Cambria"/>
              <a:ea typeface="ＭＳ Ｐゴシック" pitchFamily="16" charset="-128"/>
              <a:cs typeface="Cambria"/>
            </a:endParaRPr>
          </a:p>
          <a:p>
            <a:pPr>
              <a:tabLst>
                <a:tab pos="566738" algn="ctr"/>
                <a:tab pos="3025775" algn="ctr"/>
                <a:tab pos="5484813" algn="ctr"/>
                <a:tab pos="7772400" algn="ctr"/>
              </a:tabLst>
              <a:defRPr/>
            </a:pPr>
            <a:r>
              <a:rPr lang="en-US" sz="2400" u="sng" dirty="0">
                <a:effectLst>
                  <a:outerShdw blurRad="50800" dist="38100" dir="2700000" algn="tl" rotWithShape="0">
                    <a:srgbClr val="000000">
                      <a:alpha val="43000"/>
                    </a:srgbClr>
                  </a:outerShdw>
                </a:effectLst>
                <a:latin typeface="Cambria"/>
                <a:ea typeface="ＭＳ Ｐゴシック" pitchFamily="16" charset="-128"/>
                <a:cs typeface="Cambria"/>
              </a:rPr>
              <a:t>&gt;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5 X 10</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2</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400" dirty="0" err="1">
                <a:effectLst>
                  <a:outerShdw blurRad="50800" dist="38100" dir="2700000" algn="tl" rotWithShape="0">
                    <a:srgbClr val="000000">
                      <a:alpha val="43000"/>
                    </a:srgbClr>
                  </a:outerShdw>
                </a:effectLst>
                <a:latin typeface="Cambria"/>
                <a:ea typeface="ＭＳ Ｐゴシック" pitchFamily="16" charset="-128"/>
                <a:cs typeface="Cambria"/>
              </a:rPr>
              <a:t>mL</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III 	Restricted**</a:t>
            </a:r>
            <a:r>
              <a:rPr lang="en-US" sz="2400" baseline="30000" dirty="0">
                <a:effectLst>
                  <a:outerShdw blurRad="50800" dist="38100" dir="2700000" algn="tl" rotWithShape="0">
                    <a:srgbClr val="000000">
                      <a:alpha val="43000"/>
                    </a:srgbClr>
                  </a:outerShdw>
                </a:effectLst>
                <a:latin typeface="Cambria"/>
                <a:ea typeface="ＭＳ Ｐゴシック" pitchFamily="16" charset="-128"/>
                <a:cs typeface="Cambria"/>
              </a:rPr>
              <a:t>#</a:t>
            </a:r>
            <a:r>
              <a:rPr lang="en-US" sz="2400" dirty="0">
                <a:effectLst>
                  <a:outerShdw blurRad="50800" dist="38100" dir="2700000" algn="tl" rotWithShape="0">
                    <a:srgbClr val="000000">
                      <a:alpha val="43000"/>
                    </a:srgbClr>
                  </a:outerShdw>
                </a:effectLst>
                <a:latin typeface="Cambria"/>
                <a:ea typeface="ＭＳ Ｐゴシック" pitchFamily="16" charset="-128"/>
                <a:cs typeface="Cambria"/>
              </a:rPr>
              <a:t>	NA</a:t>
            </a:r>
          </a:p>
        </p:txBody>
      </p:sp>
      <p:cxnSp>
        <p:nvCxnSpPr>
          <p:cNvPr id="84995" name="Straight Connector 2"/>
          <p:cNvCxnSpPr>
            <a:cxnSpLocks noChangeShapeType="1"/>
          </p:cNvCxnSpPr>
          <p:nvPr/>
        </p:nvCxnSpPr>
        <p:spPr bwMode="auto">
          <a:xfrm>
            <a:off x="228600" y="2514600"/>
            <a:ext cx="8763000" cy="1588"/>
          </a:xfrm>
          <a:prstGeom prst="line">
            <a:avLst/>
          </a:prstGeom>
          <a:noFill/>
          <a:ln w="76200" cmpd="tri">
            <a:solidFill>
              <a:srgbClr val="FF8377"/>
            </a:solidFill>
            <a:round/>
            <a:headEnd/>
            <a:tailEnd/>
          </a:ln>
          <a:effectLst>
            <a:outerShdw dist="50800" dir="2700000" algn="ctr" rotWithShape="0">
              <a:schemeClr val="bg2"/>
            </a:outerShdw>
          </a:effectLst>
        </p:spPr>
      </p:cxnSp>
      <p:sp>
        <p:nvSpPr>
          <p:cNvPr id="4" name="Rectangle 2"/>
          <p:cNvSpPr>
            <a:spLocks noGrp="1" noChangeArrowheads="1"/>
          </p:cNvSpPr>
          <p:nvPr/>
        </p:nvSpPr>
        <p:spPr bwMode="auto">
          <a:xfrm>
            <a:off x="76200" y="274638"/>
            <a:ext cx="8915400" cy="715962"/>
          </a:xfrm>
          <a:prstGeom prst="rect">
            <a:avLst/>
          </a:prstGeom>
          <a:noFill/>
          <a:ln w="9525">
            <a:noFill/>
            <a:miter lim="800000"/>
            <a:headEnd/>
            <a:tailEnd/>
          </a:ln>
          <a:effectLst>
            <a:outerShdw dist="50800" dir="2700000" algn="ctr" rotWithShape="0">
              <a:schemeClr val="bg2"/>
            </a:outerShdw>
          </a:effectLst>
        </p:spPr>
        <p:txBody>
          <a:bodyPr/>
          <a:lstStyle/>
          <a:p>
            <a:pPr algn="ctr" eaLnBrk="0" hangingPunct="0">
              <a:defRPr/>
            </a:pPr>
            <a:r>
              <a:rPr lang="en-US" sz="4200">
                <a:solidFill>
                  <a:schemeClr val="tx2"/>
                </a:solidFill>
                <a:effectLst>
                  <a:outerShdw blurRad="50800" dist="38100" dir="2700000" algn="tl" rotWithShape="0">
                    <a:srgbClr val="000000">
                      <a:alpha val="43000"/>
                    </a:srgbClr>
                  </a:outerShdw>
                </a:effectLst>
                <a:latin typeface="Cambria"/>
                <a:ea typeface="ＭＳ Ｐゴシック" pitchFamily="16" charset="-128"/>
                <a:cs typeface="Cambria"/>
              </a:rPr>
              <a:t>2010 SHEA Guideline – HIV*</a:t>
            </a:r>
          </a:p>
        </p:txBody>
      </p:sp>
      <p:sp>
        <p:nvSpPr>
          <p:cNvPr id="7" name="TextBox 6"/>
          <p:cNvSpPr txBox="1">
            <a:spLocks noChangeArrowheads="1"/>
          </p:cNvSpPr>
          <p:nvPr/>
        </p:nvSpPr>
        <p:spPr bwMode="auto">
          <a:xfrm>
            <a:off x="381000" y="5305961"/>
            <a:ext cx="8534400" cy="1323439"/>
          </a:xfrm>
          <a:prstGeom prst="rect">
            <a:avLst/>
          </a:prstGeom>
          <a:noFill/>
          <a:ln w="9525">
            <a:noFill/>
            <a:miter lim="800000"/>
            <a:headEnd/>
            <a:tailEnd/>
          </a:ln>
          <a:effectLst>
            <a:outerShdw dist="50800" dir="2700000" algn="ctr" rotWithShape="0">
              <a:schemeClr val="bg2"/>
            </a:outerShdw>
          </a:effectLst>
        </p:spPr>
        <p:txBody>
          <a:bodyPr wrap="square">
            <a:spAutoFit/>
          </a:bodyPr>
          <a:lstStyle/>
          <a:p>
            <a:pPr marL="460375" indent="-460375">
              <a:tabLst>
                <a:tab pos="460375" algn="l"/>
              </a:tabLst>
              <a:defRPr/>
            </a:pP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	Guideline emphasizes case-by-case management and </a:t>
            </a:r>
            <a:r>
              <a:rPr lang="en-US" sz="2000" dirty="0" smtClean="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encourages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providers to work with their Occupational Medicine Staff and their physicians</a:t>
            </a:r>
          </a:p>
          <a:p>
            <a:pPr marL="460375" indent="-460375">
              <a:tabLst>
                <a:tab pos="460375" algn="l"/>
              </a:tabLst>
              <a:defRPr/>
            </a:pP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Consonant with State laws, and with guideline codicils</a:t>
            </a:r>
          </a:p>
          <a:p>
            <a:pPr marL="460375" indent="-460375">
              <a:tabLst>
                <a:tab pos="460375" algn="l"/>
              </a:tabLst>
              <a:defRPr/>
            </a:pPr>
            <a:r>
              <a:rPr lang="en-US" sz="2000" baseline="30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	</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Permissible only when viral burden is &lt;5 X 10</a:t>
            </a:r>
            <a:r>
              <a:rPr lang="en-US" sz="2000" baseline="30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2</a:t>
            </a:r>
            <a:r>
              <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 GE/</a:t>
            </a:r>
            <a:r>
              <a:rPr lang="en-US" sz="2000" dirty="0" err="1">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rPr>
              <a:t>mL</a:t>
            </a:r>
            <a:endParaRPr lang="en-US" sz="2000" dirty="0">
              <a:solidFill>
                <a:srgbClr val="06FF08"/>
              </a:solidFill>
              <a:effectLst>
                <a:outerShdw blurRad="50800" dist="38100" dir="2700000" algn="tl" rotWithShape="0">
                  <a:srgbClr val="000000">
                    <a:alpha val="43000"/>
                  </a:srgbClr>
                </a:outerShdw>
              </a:effectLst>
              <a:latin typeface="Cambria"/>
              <a:ea typeface="ＭＳ Ｐゴシック" pitchFamily="16" charset="-128"/>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4995"/>
                                        </p:tgtEl>
                                        <p:attrNameLst>
                                          <p:attrName>style.visibility</p:attrName>
                                        </p:attrNameLst>
                                      </p:cBhvr>
                                      <p:to>
                                        <p:strVal val="visible"/>
                                      </p:to>
                                    </p:set>
                                    <p:anim calcmode="lin" valueType="num">
                                      <p:cBhvr>
                                        <p:cTn id="12" dur="500" fill="hold"/>
                                        <p:tgtEl>
                                          <p:spTgt spid="84995"/>
                                        </p:tgtEl>
                                        <p:attrNameLst>
                                          <p:attrName>ppt_w</p:attrName>
                                        </p:attrNameLst>
                                      </p:cBhvr>
                                      <p:tavLst>
                                        <p:tav tm="0">
                                          <p:val>
                                            <p:fltVal val="0"/>
                                          </p:val>
                                        </p:tav>
                                        <p:tav tm="100000">
                                          <p:val>
                                            <p:strVal val="#ppt_w"/>
                                          </p:val>
                                        </p:tav>
                                      </p:tavLst>
                                    </p:anim>
                                    <p:anim calcmode="lin" valueType="num">
                                      <p:cBhvr>
                                        <p:cTn id="13" dur="500" fill="hold"/>
                                        <p:tgtEl>
                                          <p:spTgt spid="8499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76200" y="0"/>
            <a:ext cx="8915400" cy="715963"/>
          </a:xfrm>
          <a:prstGeom prst="rect">
            <a:avLst/>
          </a:prstGeom>
          <a:noFill/>
          <a:ln w="9525">
            <a:noFill/>
            <a:miter lim="800000"/>
            <a:headEnd/>
            <a:tailEnd/>
          </a:ln>
          <a:effectLst>
            <a:outerShdw dist="50800" dir="2700000" algn="ctr" rotWithShape="0">
              <a:schemeClr val="bg2"/>
            </a:outerShdw>
          </a:effectLst>
        </p:spPr>
        <p:txBody>
          <a:bodyPr/>
          <a:lstStyle/>
          <a:p>
            <a:pPr algn="ctr" eaLnBrk="0" hangingPunct="0">
              <a:defRPr/>
            </a:pPr>
            <a:r>
              <a:rPr lang="en-US" sz="3600">
                <a:solidFill>
                  <a:schemeClr val="tx2"/>
                </a:solidFill>
                <a:effectLst>
                  <a:outerShdw blurRad="50800" dist="38100" dir="2700000" algn="tl" rotWithShape="0">
                    <a:srgbClr val="000000">
                      <a:alpha val="43000"/>
                    </a:srgbClr>
                  </a:outerShdw>
                </a:effectLst>
                <a:latin typeface="Cambria"/>
                <a:ea typeface="ＭＳ Ｐゴシック" pitchFamily="16" charset="-128"/>
                <a:cs typeface="Cambria"/>
              </a:rPr>
              <a:t>Infected Provider “No Restriction” Codicils</a:t>
            </a:r>
          </a:p>
        </p:txBody>
      </p:sp>
      <p:sp>
        <p:nvSpPr>
          <p:cNvPr id="5" name="TextBox 4"/>
          <p:cNvSpPr txBox="1">
            <a:spLocks noChangeArrowheads="1"/>
          </p:cNvSpPr>
          <p:nvPr/>
        </p:nvSpPr>
        <p:spPr bwMode="auto">
          <a:xfrm>
            <a:off x="304800" y="914400"/>
            <a:ext cx="8610600" cy="1077218"/>
          </a:xfrm>
          <a:prstGeom prst="rect">
            <a:avLst/>
          </a:prstGeom>
          <a:noFill/>
          <a:ln w="9525">
            <a:noFill/>
            <a:miter lim="800000"/>
            <a:headEnd/>
            <a:tailEnd/>
          </a:ln>
          <a:effectLst>
            <a:outerShdw dist="50800" dir="2700000" algn="ctr" rotWithShape="0">
              <a:schemeClr val="bg2"/>
            </a:outerShdw>
          </a:effectLst>
        </p:spPr>
        <p:txBody>
          <a:bodyPr wrap="square">
            <a:spAutoFit/>
          </a:bodyPr>
          <a:lstStyle/>
          <a:p>
            <a:pPr>
              <a:defRPr/>
            </a:pPr>
            <a:r>
              <a:rPr lang="en-US" sz="3200" dirty="0">
                <a:solidFill>
                  <a:srgbClr val="FFFF00"/>
                </a:solidFill>
                <a:effectLst>
                  <a:outerShdw blurRad="50800" dist="38100" dir="2700000" algn="tl" rotWithShape="0">
                    <a:srgbClr val="000000">
                      <a:alpha val="43000"/>
                    </a:srgbClr>
                  </a:outerShdw>
                </a:effectLst>
                <a:latin typeface="Cambria"/>
                <a:ea typeface="ＭＳ Ｐゴシック" pitchFamily="16" charset="-128"/>
                <a:cs typeface="Cambria"/>
              </a:rPr>
              <a:t>No restrictions recommended, so long as the infected healthcare worker: </a:t>
            </a:r>
          </a:p>
        </p:txBody>
      </p:sp>
      <p:sp>
        <p:nvSpPr>
          <p:cNvPr id="6" name="TextBox 5"/>
          <p:cNvSpPr txBox="1"/>
          <p:nvPr/>
        </p:nvSpPr>
        <p:spPr>
          <a:xfrm>
            <a:off x="381000" y="2351898"/>
            <a:ext cx="8382000" cy="3744102"/>
          </a:xfrm>
          <a:prstGeom prst="rect">
            <a:avLst/>
          </a:prstGeom>
          <a:noFill/>
        </p:spPr>
        <p:txBody>
          <a:bodyPr wrap="square">
            <a:prstTxWarp prst="textNoShape">
              <a:avLst/>
            </a:prstTxWarp>
            <a:spAutoFit/>
          </a:bodyPr>
          <a:lstStyle/>
          <a:p>
            <a:pPr marL="574675" indent="-574675">
              <a:lnSpc>
                <a:spcPct val="85000"/>
              </a:lnSpc>
              <a:spcBef>
                <a:spcPct val="40000"/>
              </a:spcBef>
              <a:defRPr/>
            </a:pPr>
            <a:r>
              <a:rPr lang="en-US" sz="2800" dirty="0">
                <a:effectLst>
                  <a:outerShdw blurRad="50800" dist="38100" dir="2700000" algn="tl" rotWithShape="0">
                    <a:srgbClr val="000000">
                      <a:alpha val="43000"/>
                    </a:srgbClr>
                  </a:outerShdw>
                </a:effectLst>
                <a:latin typeface="Cambria"/>
                <a:cs typeface="Cambria"/>
              </a:rPr>
              <a:t>(1)	is not detected as having transmitted infection to patients; </a:t>
            </a:r>
          </a:p>
          <a:p>
            <a:pPr marL="574675" indent="-574675">
              <a:lnSpc>
                <a:spcPct val="85000"/>
              </a:lnSpc>
              <a:spcBef>
                <a:spcPct val="40000"/>
              </a:spcBef>
              <a:defRPr/>
            </a:pPr>
            <a:r>
              <a:rPr lang="en-US" sz="2800" dirty="0">
                <a:effectLst>
                  <a:outerShdw blurRad="50800" dist="38100" dir="2700000" algn="tl" rotWithShape="0">
                    <a:srgbClr val="000000">
                      <a:alpha val="43000"/>
                    </a:srgbClr>
                  </a:outerShdw>
                </a:effectLst>
                <a:latin typeface="Cambria"/>
                <a:cs typeface="Cambria"/>
              </a:rPr>
              <a:t>(2)	obtains advice from an Expert Review Panel about continued practice;</a:t>
            </a:r>
          </a:p>
          <a:p>
            <a:pPr marL="574675" indent="-574675">
              <a:lnSpc>
                <a:spcPct val="85000"/>
              </a:lnSpc>
              <a:spcBef>
                <a:spcPct val="40000"/>
              </a:spcBef>
              <a:defRPr/>
            </a:pPr>
            <a:r>
              <a:rPr lang="en-US" sz="2800" dirty="0">
                <a:effectLst>
                  <a:outerShdw blurRad="50800" dist="38100" dir="2700000" algn="tl" rotWithShape="0">
                    <a:srgbClr val="000000">
                      <a:alpha val="43000"/>
                    </a:srgbClr>
                  </a:outerShdw>
                </a:effectLst>
                <a:latin typeface="Cambria"/>
                <a:cs typeface="Cambria"/>
              </a:rPr>
              <a:t>(3)	undergoes follow-up routinely by Occupational Medicine staff (or an appropriate public health official), who </a:t>
            </a:r>
            <a:r>
              <a:rPr lang="en-US" sz="2800" dirty="0" smtClean="0">
                <a:effectLst>
                  <a:outerShdw blurRad="50800" dist="38100" dir="2700000" algn="tl" rotWithShape="0">
                    <a:srgbClr val="000000">
                      <a:alpha val="43000"/>
                    </a:srgbClr>
                  </a:outerShdw>
                </a:effectLst>
                <a:latin typeface="Cambria"/>
                <a:cs typeface="Cambria"/>
              </a:rPr>
              <a:t>tests </a:t>
            </a:r>
            <a:r>
              <a:rPr lang="en-US" sz="2800" dirty="0">
                <a:effectLst>
                  <a:outerShdw blurRad="50800" dist="38100" dir="2700000" algn="tl" rotWithShape="0">
                    <a:srgbClr val="000000">
                      <a:alpha val="43000"/>
                    </a:srgbClr>
                  </a:outerShdw>
                </a:effectLst>
                <a:latin typeface="Cambria"/>
                <a:cs typeface="Cambria"/>
              </a:rPr>
              <a:t>the provider twice per year to demonstrate the maintenance of a viral burden of less than the recommended threshold;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lide(fromBottom)">
                                      <p:cBhvr>
                                        <p:cTn id="21" dur="500"/>
                                        <p:tgtEl>
                                          <p:spTgt spid="6">
                                            <p:txEl>
                                              <p:pRg st="1" end="1"/>
                                            </p:txEl>
                                          </p:spTgt>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slide(fromBottom)">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76200" y="0"/>
            <a:ext cx="8915400" cy="715963"/>
          </a:xfrm>
          <a:prstGeom prst="rect">
            <a:avLst/>
          </a:prstGeom>
          <a:noFill/>
          <a:ln w="9525">
            <a:noFill/>
            <a:miter lim="800000"/>
            <a:headEnd/>
            <a:tailEnd/>
          </a:ln>
          <a:effectLst>
            <a:outerShdw dist="50800" dir="2700000" algn="ctr" rotWithShape="0">
              <a:schemeClr val="bg2"/>
            </a:outerShdw>
          </a:effectLst>
        </p:spPr>
        <p:txBody>
          <a:bodyPr/>
          <a:lstStyle/>
          <a:p>
            <a:pPr algn="ctr" eaLnBrk="0" hangingPunct="0">
              <a:defRPr/>
            </a:pPr>
            <a:r>
              <a:rPr lang="en-US" sz="3600" dirty="0">
                <a:solidFill>
                  <a:schemeClr val="tx2"/>
                </a:solidFill>
                <a:effectLst>
                  <a:outerShdw blurRad="50800" dist="38100" dir="2700000" algn="tl" rotWithShape="0">
                    <a:srgbClr val="000000">
                      <a:alpha val="43000"/>
                    </a:srgbClr>
                  </a:outerShdw>
                </a:effectLst>
                <a:latin typeface="Cambria"/>
                <a:ea typeface="ＭＳ Ｐゴシック" pitchFamily="16" charset="-128"/>
                <a:cs typeface="Cambria"/>
              </a:rPr>
              <a:t>Infected Provider “No Restriction” Codicils</a:t>
            </a:r>
          </a:p>
        </p:txBody>
      </p:sp>
      <p:sp>
        <p:nvSpPr>
          <p:cNvPr id="5" name="TextBox 4"/>
          <p:cNvSpPr txBox="1">
            <a:spLocks noChangeArrowheads="1"/>
          </p:cNvSpPr>
          <p:nvPr/>
        </p:nvSpPr>
        <p:spPr bwMode="auto">
          <a:xfrm>
            <a:off x="381000" y="582204"/>
            <a:ext cx="8686800" cy="941796"/>
          </a:xfrm>
          <a:prstGeom prst="rect">
            <a:avLst/>
          </a:prstGeom>
          <a:noFill/>
          <a:ln w="9525">
            <a:noFill/>
            <a:miter lim="800000"/>
            <a:headEnd/>
            <a:tailEnd/>
          </a:ln>
          <a:effectLst>
            <a:outerShdw dist="50800" dir="2700000" algn="ctr" rotWithShape="0">
              <a:schemeClr val="bg2"/>
            </a:outerShdw>
          </a:effectLst>
        </p:spPr>
        <p:txBody>
          <a:bodyPr wrap="square">
            <a:spAutoFit/>
          </a:bodyPr>
          <a:lstStyle/>
          <a:p>
            <a:pPr>
              <a:lnSpc>
                <a:spcPct val="85000"/>
              </a:lnSpc>
              <a:defRPr/>
            </a:pPr>
            <a:r>
              <a:rPr lang="en-US" sz="3200" dirty="0">
                <a:solidFill>
                  <a:srgbClr val="FFFF00"/>
                </a:solidFill>
                <a:effectLst>
                  <a:outerShdw blurRad="50800" dist="38100" dir="2700000" algn="tl" rotWithShape="0">
                    <a:srgbClr val="000000">
                      <a:alpha val="43000"/>
                    </a:srgbClr>
                  </a:outerShdw>
                </a:effectLst>
                <a:latin typeface="Cambria"/>
                <a:ea typeface="ＭＳ Ｐゴシック" pitchFamily="16" charset="-128"/>
                <a:cs typeface="Cambria"/>
              </a:rPr>
              <a:t>No restrictions recommended, so long as the infected healthcare worker: </a:t>
            </a:r>
          </a:p>
        </p:txBody>
      </p:sp>
      <p:sp>
        <p:nvSpPr>
          <p:cNvPr id="6" name="TextBox 5"/>
          <p:cNvSpPr txBox="1"/>
          <p:nvPr/>
        </p:nvSpPr>
        <p:spPr>
          <a:xfrm>
            <a:off x="76200" y="1600200"/>
            <a:ext cx="9067800" cy="5209118"/>
          </a:xfrm>
          <a:prstGeom prst="rect">
            <a:avLst/>
          </a:prstGeom>
          <a:noFill/>
        </p:spPr>
        <p:txBody>
          <a:bodyPr wrap="square">
            <a:prstTxWarp prst="textNoShape">
              <a:avLst/>
            </a:prstTxWarp>
            <a:spAutoFit/>
          </a:bodyPr>
          <a:lstStyle/>
          <a:p>
            <a:pPr marL="574675" indent="-574675">
              <a:lnSpc>
                <a:spcPct val="85000"/>
              </a:lnSpc>
              <a:spcBef>
                <a:spcPct val="40000"/>
              </a:spcBef>
              <a:defRPr/>
            </a:pPr>
            <a:r>
              <a:rPr lang="en-US" sz="2800" dirty="0">
                <a:effectLst>
                  <a:outerShdw blurRad="50800" dist="38100" dir="2700000" algn="tl" rotWithShape="0">
                    <a:srgbClr val="000000">
                      <a:alpha val="43000"/>
                    </a:srgbClr>
                  </a:outerShdw>
                </a:effectLst>
                <a:latin typeface="Cambria"/>
                <a:cs typeface="Cambria"/>
              </a:rPr>
              <a:t>(4)	</a:t>
            </a:r>
            <a:r>
              <a:rPr lang="en-US" sz="2800" dirty="0" smtClean="0">
                <a:effectLst>
                  <a:outerShdw blurRad="50800" dist="38100" dir="2700000" algn="tl" rotWithShape="0">
                    <a:srgbClr val="000000">
                      <a:alpha val="43000"/>
                    </a:srgbClr>
                  </a:outerShdw>
                </a:effectLst>
                <a:latin typeface="Cambria"/>
                <a:cs typeface="Cambria"/>
              </a:rPr>
              <a:t>receives </a:t>
            </a:r>
            <a:r>
              <a:rPr lang="en-US" sz="2800" dirty="0">
                <a:effectLst>
                  <a:outerShdw blurRad="50800" dist="38100" dir="2700000" algn="tl" rotWithShape="0">
                    <a:srgbClr val="000000">
                      <a:alpha val="43000"/>
                    </a:srgbClr>
                  </a:outerShdw>
                </a:effectLst>
                <a:latin typeface="Cambria"/>
                <a:cs typeface="Cambria"/>
              </a:rPr>
              <a:t>follow-up by a personal physician who has expertise in </a:t>
            </a:r>
            <a:r>
              <a:rPr lang="en-US" sz="2800" dirty="0" smtClean="0">
                <a:effectLst>
                  <a:outerShdw blurRad="50800" dist="38100" dir="2700000" algn="tl" rotWithShape="0">
                    <a:srgbClr val="000000">
                      <a:alpha val="43000"/>
                    </a:srgbClr>
                  </a:outerShdw>
                </a:effectLst>
                <a:latin typeface="Cambria"/>
                <a:cs typeface="Cambria"/>
              </a:rPr>
              <a:t>managing HIV infection </a:t>
            </a:r>
            <a:r>
              <a:rPr lang="en-US" sz="2800" dirty="0">
                <a:effectLst>
                  <a:outerShdw blurRad="50800" dist="38100" dir="2700000" algn="tl" rotWithShape="0">
                    <a:srgbClr val="000000">
                      <a:alpha val="43000"/>
                    </a:srgbClr>
                  </a:outerShdw>
                </a:effectLst>
                <a:latin typeface="Cambria"/>
                <a:cs typeface="Cambria"/>
              </a:rPr>
              <a:t>and who is allowed by the provider to communicate with the Expert Review Panel about the provider’s clinical status; </a:t>
            </a:r>
          </a:p>
          <a:p>
            <a:pPr marL="574675" indent="-574675">
              <a:lnSpc>
                <a:spcPct val="85000"/>
              </a:lnSpc>
              <a:spcBef>
                <a:spcPct val="40000"/>
              </a:spcBef>
              <a:defRPr/>
            </a:pPr>
            <a:r>
              <a:rPr lang="en-US" sz="2800" dirty="0">
                <a:effectLst>
                  <a:outerShdw blurRad="50800" dist="38100" dir="2700000" algn="tl" rotWithShape="0">
                    <a:srgbClr val="000000">
                      <a:alpha val="43000"/>
                    </a:srgbClr>
                  </a:outerShdw>
                </a:effectLst>
                <a:latin typeface="Cambria"/>
                <a:cs typeface="Cambria"/>
              </a:rPr>
              <a:t>(5)	consults with an expert about optimal infection control procedures </a:t>
            </a:r>
            <a:r>
              <a:rPr lang="en-US" sz="2800" dirty="0" smtClean="0">
                <a:effectLst>
                  <a:outerShdw blurRad="50800" dist="38100" dir="2700000" algn="tl" rotWithShape="0">
                    <a:srgbClr val="000000">
                      <a:alpha val="43000"/>
                    </a:srgbClr>
                  </a:outerShdw>
                </a:effectLst>
                <a:latin typeface="Cambria"/>
                <a:cs typeface="Cambria"/>
              </a:rPr>
              <a:t>(and strictly </a:t>
            </a:r>
            <a:r>
              <a:rPr lang="en-US" sz="2800" dirty="0">
                <a:effectLst>
                  <a:outerShdw blurRad="50800" dist="38100" dir="2700000" algn="tl" rotWithShape="0">
                    <a:srgbClr val="000000">
                      <a:alpha val="43000"/>
                    </a:srgbClr>
                  </a:outerShdw>
                </a:effectLst>
                <a:latin typeface="Cambria"/>
                <a:cs typeface="Cambria"/>
              </a:rPr>
              <a:t>adheres to </a:t>
            </a:r>
            <a:r>
              <a:rPr lang="en-US" sz="2800" dirty="0" smtClean="0">
                <a:effectLst>
                  <a:outerShdw blurRad="50800" dist="38100" dir="2700000" algn="tl" rotWithShape="0">
                    <a:srgbClr val="000000">
                      <a:alpha val="43000"/>
                    </a:srgbClr>
                  </a:outerShdw>
                </a:effectLst>
                <a:latin typeface="Cambria"/>
                <a:cs typeface="Cambria"/>
              </a:rPr>
              <a:t>recommended </a:t>
            </a:r>
            <a:r>
              <a:rPr lang="en-US" sz="2800" dirty="0">
                <a:effectLst>
                  <a:outerShdw blurRad="50800" dist="38100" dir="2700000" algn="tl" rotWithShape="0">
                    <a:srgbClr val="000000">
                      <a:alpha val="43000"/>
                    </a:srgbClr>
                  </a:outerShdw>
                </a:effectLst>
                <a:latin typeface="Cambria"/>
                <a:cs typeface="Cambria"/>
              </a:rPr>
              <a:t>procedures, including </a:t>
            </a:r>
            <a:r>
              <a:rPr lang="en-US" sz="2800" dirty="0" smtClean="0">
                <a:effectLst>
                  <a:outerShdw blurRad="50800" dist="38100" dir="2700000" algn="tl" rotWithShape="0">
                    <a:srgbClr val="000000">
                      <a:alpha val="43000"/>
                    </a:srgbClr>
                  </a:outerShdw>
                </a:effectLst>
                <a:latin typeface="Cambria"/>
                <a:cs typeface="Cambria"/>
              </a:rPr>
              <a:t>routine double</a:t>
            </a:r>
            <a:r>
              <a:rPr lang="en-US" sz="2800" dirty="0">
                <a:effectLst>
                  <a:outerShdw blurRad="50800" dist="38100" dir="2700000" algn="tl" rotWithShape="0">
                    <a:srgbClr val="000000">
                      <a:alpha val="43000"/>
                    </a:srgbClr>
                  </a:outerShdw>
                </a:effectLst>
                <a:latin typeface="Cambria"/>
                <a:cs typeface="Cambria"/>
              </a:rPr>
              <a:t>-gloving and frequent glove changes for Category II and </a:t>
            </a:r>
            <a:r>
              <a:rPr lang="en-US" sz="2800" dirty="0" smtClean="0">
                <a:effectLst>
                  <a:outerShdw blurRad="50800" dist="38100" dir="2700000" algn="tl" rotWithShape="0">
                    <a:srgbClr val="000000">
                      <a:alpha val="43000"/>
                    </a:srgbClr>
                  </a:outerShdw>
                </a:effectLst>
                <a:latin typeface="Cambria"/>
                <a:cs typeface="Cambria"/>
              </a:rPr>
              <a:t>III procedures, </a:t>
            </a:r>
            <a:r>
              <a:rPr lang="en-US" sz="2800" dirty="0">
                <a:effectLst>
                  <a:outerShdw blurRad="50800" dist="38100" dir="2700000" algn="tl" rotWithShape="0">
                    <a:srgbClr val="000000">
                      <a:alpha val="43000"/>
                    </a:srgbClr>
                  </a:outerShdw>
                </a:effectLst>
                <a:latin typeface="Cambria"/>
                <a:cs typeface="Cambria"/>
              </a:rPr>
              <a:t>particularly if performing technical tasks known to compromise glove </a:t>
            </a:r>
            <a:r>
              <a:rPr lang="en-US" sz="2800" dirty="0" smtClean="0">
                <a:effectLst>
                  <a:outerShdw blurRad="50800" dist="38100" dir="2700000" algn="tl" rotWithShape="0">
                    <a:srgbClr val="000000">
                      <a:alpha val="43000"/>
                    </a:srgbClr>
                  </a:outerShdw>
                </a:effectLst>
                <a:latin typeface="Cambria"/>
                <a:cs typeface="Cambria"/>
              </a:rPr>
              <a:t>integrity); and  </a:t>
            </a:r>
            <a:endParaRPr lang="en-US" sz="2800" dirty="0">
              <a:effectLst>
                <a:outerShdw blurRad="50800" dist="38100" dir="2700000" algn="tl" rotWithShape="0">
                  <a:srgbClr val="000000">
                    <a:alpha val="43000"/>
                  </a:srgbClr>
                </a:outerShdw>
              </a:effectLst>
              <a:latin typeface="Cambria"/>
              <a:cs typeface="Cambria"/>
            </a:endParaRPr>
          </a:p>
          <a:p>
            <a:pPr marL="574675" indent="-574675">
              <a:lnSpc>
                <a:spcPct val="85000"/>
              </a:lnSpc>
              <a:spcBef>
                <a:spcPct val="40000"/>
              </a:spcBef>
              <a:defRPr/>
            </a:pPr>
            <a:r>
              <a:rPr lang="en-US" sz="2800" dirty="0">
                <a:effectLst>
                  <a:outerShdw blurRad="50800" dist="38100" dir="2700000" algn="tl" rotWithShape="0">
                    <a:srgbClr val="000000">
                      <a:alpha val="43000"/>
                    </a:srgbClr>
                  </a:outerShdw>
                </a:effectLst>
                <a:latin typeface="Cambria"/>
                <a:cs typeface="Cambria"/>
              </a:rPr>
              <a:t>(6)	agrees to the information </a:t>
            </a:r>
            <a:r>
              <a:rPr lang="en-US" sz="2800" dirty="0" smtClean="0">
                <a:effectLst>
                  <a:outerShdw blurRad="50800" dist="38100" dir="2700000" algn="tl" rotWithShape="0">
                    <a:srgbClr val="000000">
                      <a:alpha val="43000"/>
                    </a:srgbClr>
                  </a:outerShdw>
                </a:effectLst>
                <a:latin typeface="Cambria"/>
                <a:cs typeface="Cambria"/>
              </a:rPr>
              <a:t>in, </a:t>
            </a:r>
            <a:r>
              <a:rPr lang="en-US" sz="2800" dirty="0">
                <a:effectLst>
                  <a:outerShdw blurRad="50800" dist="38100" dir="2700000" algn="tl" rotWithShape="0">
                    <a:srgbClr val="000000">
                      <a:alpha val="43000"/>
                    </a:srgbClr>
                  </a:outerShdw>
                </a:effectLst>
                <a:latin typeface="Cambria"/>
                <a:cs typeface="Cambria"/>
              </a:rPr>
              <a:t>and signs a contract or letter </a:t>
            </a:r>
            <a:r>
              <a:rPr lang="en-US" sz="2800" dirty="0" smtClean="0">
                <a:effectLst>
                  <a:outerShdw blurRad="50800" dist="38100" dir="2700000" algn="tl" rotWithShape="0">
                    <a:srgbClr val="000000">
                      <a:alpha val="43000"/>
                    </a:srgbClr>
                  </a:outerShdw>
                </a:effectLst>
                <a:latin typeface="Cambria"/>
                <a:cs typeface="Cambria"/>
              </a:rPr>
              <a:t>from, </a:t>
            </a:r>
            <a:r>
              <a:rPr lang="en-US" sz="2800" dirty="0">
                <a:effectLst>
                  <a:outerShdw blurRad="50800" dist="38100" dir="2700000" algn="tl" rotWithShape="0">
                    <a:srgbClr val="000000">
                      <a:alpha val="43000"/>
                    </a:srgbClr>
                  </a:outerShdw>
                </a:effectLst>
                <a:latin typeface="Cambria"/>
                <a:cs typeface="Cambria"/>
              </a:rPr>
              <a:t>the Expert Review Panel that characterizes her or his responsibilities</a:t>
            </a:r>
            <a:r>
              <a:rPr lang="en-US" sz="2800" dirty="0" smtClean="0">
                <a:effectLst>
                  <a:outerShdw blurRad="50800" dist="38100" dir="2700000" algn="tl" rotWithShape="0">
                    <a:srgbClr val="000000">
                      <a:alpha val="43000"/>
                    </a:srgbClr>
                  </a:outerShdw>
                </a:effectLst>
                <a:latin typeface="Cambria"/>
                <a:cs typeface="Cambria"/>
              </a:rPr>
              <a:t>.</a:t>
            </a:r>
            <a:endParaRPr lang="en-US" sz="2800" dirty="0">
              <a:effectLst>
                <a:outerShdw blurRad="50800" dist="38100" dir="2700000" algn="tl" rotWithShape="0">
                  <a:srgbClr val="000000">
                    <a:alpha val="43000"/>
                  </a:srgbClr>
                </a:outerShdw>
              </a:effectLst>
              <a:latin typeface="Cambria"/>
              <a:cs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lide(fromBottom)">
                                      <p:cBhvr>
                                        <p:cTn id="17" dur="500"/>
                                        <p:tgtEl>
                                          <p:spTgt spid="6">
                                            <p:txEl>
                                              <p:pRg st="0" end="0"/>
                                            </p:txEl>
                                          </p:spTgt>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slide(fromBottom)">
                                      <p:cBhvr>
                                        <p:cTn id="21" dur="500"/>
                                        <p:tgtEl>
                                          <p:spTgt spid="6">
                                            <p:txEl>
                                              <p:pRg st="1" end="1"/>
                                            </p:txEl>
                                          </p:spTgt>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slide(fromBottom)">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nvSpPr>
        <p:spPr bwMode="auto">
          <a:xfrm>
            <a:off x="152400" y="76200"/>
            <a:ext cx="8915400" cy="715962"/>
          </a:xfrm>
          <a:prstGeom prst="rect">
            <a:avLst/>
          </a:prstGeom>
          <a:noFill/>
          <a:ln w="9525">
            <a:noFill/>
            <a:miter lim="800000"/>
            <a:headEnd/>
            <a:tailEnd/>
          </a:ln>
          <a:effectLst>
            <a:outerShdw dist="35921" dir="2700000" algn="ctr" rotWithShape="0">
              <a:schemeClr val="bg2"/>
            </a:outerShdw>
          </a:effectLst>
        </p:spPr>
        <p:txBody>
          <a:bodyPr/>
          <a:lstStyle/>
          <a:p>
            <a:pPr algn="ctr" eaLnBrk="0" hangingPunct="0">
              <a:defRPr/>
            </a:pPr>
            <a:r>
              <a:rPr lang="en-US" sz="4200" dirty="0">
                <a:solidFill>
                  <a:schemeClr val="tx2"/>
                </a:solidFill>
                <a:effectLst>
                  <a:outerShdw blurRad="38100" dist="38100" dir="2700000" algn="tl">
                    <a:srgbClr val="000000"/>
                  </a:outerShdw>
                </a:effectLst>
                <a:latin typeface="Cambria"/>
                <a:ea typeface="ＭＳ Ｐゴシック" pitchFamily="-107" charset="-128"/>
                <a:cs typeface="Cambria"/>
              </a:rPr>
              <a:t>Rationale for Viral Burden Cutoffs</a:t>
            </a:r>
          </a:p>
        </p:txBody>
      </p:sp>
      <p:sp>
        <p:nvSpPr>
          <p:cNvPr id="2" name="TextBox 1"/>
          <p:cNvSpPr txBox="1"/>
          <p:nvPr/>
        </p:nvSpPr>
        <p:spPr>
          <a:xfrm>
            <a:off x="152400" y="997089"/>
            <a:ext cx="8850848" cy="5632311"/>
          </a:xfrm>
          <a:prstGeom prst="rect">
            <a:avLst/>
          </a:prstGeom>
          <a:noFill/>
        </p:spPr>
        <p:txBody>
          <a:bodyPr wrap="square" rtlCol="0">
            <a:spAutoFit/>
          </a:bodyPr>
          <a:lstStyle/>
          <a:p>
            <a:pPr marL="457200" indent="-457200">
              <a:buClr>
                <a:srgbClr val="FF0000"/>
              </a:buClr>
              <a:buFont typeface="Arial"/>
              <a:buChar char="•"/>
            </a:pPr>
            <a:r>
              <a:rPr lang="en-US" sz="3000" i="0" dirty="0">
                <a:effectLst>
                  <a:outerShdw blurRad="50800" dist="38100" dir="2700000" algn="tl" rotWithShape="0">
                    <a:srgbClr val="000000">
                      <a:alpha val="43000"/>
                    </a:srgbClr>
                  </a:outerShdw>
                </a:effectLst>
                <a:latin typeface="Cambria"/>
                <a:cs typeface="Cambria"/>
              </a:rPr>
              <a:t>For HBV and HCV cutoffs, one modeling experiment suggested that a suture </a:t>
            </a:r>
            <a:r>
              <a:rPr lang="en-US" sz="3000" i="0" dirty="0" err="1">
                <a:effectLst>
                  <a:outerShdw blurRad="50800" dist="38100" dir="2700000" algn="tl" rotWithShape="0">
                    <a:srgbClr val="000000">
                      <a:alpha val="43000"/>
                    </a:srgbClr>
                  </a:outerShdw>
                </a:effectLst>
                <a:latin typeface="Cambria"/>
                <a:cs typeface="Cambria"/>
              </a:rPr>
              <a:t>needlestick</a:t>
            </a:r>
            <a:r>
              <a:rPr lang="en-US" sz="3000" i="0" dirty="0">
                <a:effectLst>
                  <a:outerShdw blurRad="50800" dist="38100" dir="2700000" algn="tl" rotWithShape="0">
                    <a:srgbClr val="000000">
                      <a:alpha val="43000"/>
                    </a:srgbClr>
                  </a:outerShdw>
                </a:effectLst>
                <a:latin typeface="Cambria"/>
                <a:cs typeface="Cambria"/>
              </a:rPr>
              <a:t> exposure to a provider who had a viral burden of 10</a:t>
            </a:r>
            <a:r>
              <a:rPr lang="en-US" sz="3000" i="0" baseline="30000" dirty="0">
                <a:effectLst>
                  <a:outerShdw blurRad="50800" dist="38100" dir="2700000" algn="tl" rotWithShape="0">
                    <a:srgbClr val="000000">
                      <a:alpha val="43000"/>
                    </a:srgbClr>
                  </a:outerShdw>
                </a:effectLst>
                <a:latin typeface="Cambria"/>
                <a:cs typeface="Cambria"/>
              </a:rPr>
              <a:t>4</a:t>
            </a:r>
            <a:r>
              <a:rPr lang="en-US" sz="3000" i="0" dirty="0">
                <a:effectLst>
                  <a:outerShdw blurRad="50800" dist="38100" dir="2700000" algn="tl" rotWithShape="0">
                    <a:srgbClr val="000000">
                      <a:alpha val="43000"/>
                    </a:srgbClr>
                  </a:outerShdw>
                </a:effectLst>
                <a:latin typeface="Cambria"/>
                <a:cs typeface="Cambria"/>
              </a:rPr>
              <a:t> GE/mL would be associated with an exposure to less than 1 </a:t>
            </a:r>
            <a:r>
              <a:rPr lang="en-US" sz="3000" i="0" dirty="0" err="1">
                <a:effectLst>
                  <a:outerShdw blurRad="50800" dist="38100" dir="2700000" algn="tl" rotWithShape="0">
                    <a:srgbClr val="000000">
                      <a:alpha val="43000"/>
                    </a:srgbClr>
                  </a:outerShdw>
                </a:effectLst>
                <a:latin typeface="Cambria"/>
                <a:cs typeface="Cambria"/>
              </a:rPr>
              <a:t>virion</a:t>
            </a:r>
            <a:r>
              <a:rPr lang="en-US" sz="3000" i="0" dirty="0">
                <a:effectLst>
                  <a:outerShdw blurRad="50800" dist="38100" dir="2700000" algn="tl" rotWithShape="0">
                    <a:srgbClr val="000000">
                      <a:alpha val="43000"/>
                    </a:srgbClr>
                  </a:outerShdw>
                </a:effectLst>
                <a:latin typeface="Cambria"/>
                <a:cs typeface="Cambria"/>
              </a:rPr>
              <a:t>.</a:t>
            </a:r>
          </a:p>
          <a:p>
            <a:pPr marL="457200" indent="-457200">
              <a:buClr>
                <a:srgbClr val="FF0000"/>
              </a:buClr>
              <a:buFont typeface="Arial"/>
              <a:buChar char="•"/>
            </a:pPr>
            <a:endParaRPr lang="en-US" sz="3000" i="0" dirty="0">
              <a:effectLst>
                <a:outerShdw blurRad="50800" dist="38100" dir="2700000" algn="tl" rotWithShape="0">
                  <a:srgbClr val="000000">
                    <a:alpha val="43000"/>
                  </a:srgbClr>
                </a:outerShdw>
              </a:effectLst>
              <a:latin typeface="Cambria"/>
              <a:cs typeface="Cambria"/>
            </a:endParaRPr>
          </a:p>
          <a:p>
            <a:pPr marL="457200" indent="-457200">
              <a:buClr>
                <a:srgbClr val="FF0000"/>
              </a:buClr>
              <a:buFont typeface="Arial"/>
              <a:buChar char="•"/>
            </a:pPr>
            <a:r>
              <a:rPr lang="en-US" sz="3000" i="0" dirty="0">
                <a:effectLst>
                  <a:outerShdw blurRad="50800" dist="38100" dir="2700000" algn="tl" rotWithShape="0">
                    <a:srgbClr val="000000">
                      <a:alpha val="43000"/>
                    </a:srgbClr>
                  </a:outerShdw>
                </a:effectLst>
                <a:latin typeface="Cambria"/>
                <a:cs typeface="Cambria"/>
              </a:rPr>
              <a:t>Since allowing HIV-infected practitioners to participate in category III procedures is virtually unprecedented, we chose a conservative cutoff.  Since HIV infected individuals who have “undetectable” viral burdens occasionally spike to 500 GE/mL, we chose 5 X 10</a:t>
            </a:r>
            <a:r>
              <a:rPr lang="en-US" sz="3000" i="0" baseline="30000" dirty="0">
                <a:effectLst>
                  <a:outerShdw blurRad="50800" dist="38100" dir="2700000" algn="tl" rotWithShape="0">
                    <a:srgbClr val="000000">
                      <a:alpha val="43000"/>
                    </a:srgbClr>
                  </a:outerShdw>
                </a:effectLst>
                <a:latin typeface="Cambria"/>
                <a:cs typeface="Cambria"/>
              </a:rPr>
              <a:t>2</a:t>
            </a:r>
            <a:r>
              <a:rPr lang="en-US" sz="3000" i="0" dirty="0">
                <a:effectLst>
                  <a:outerShdw blurRad="50800" dist="38100" dir="2700000" algn="tl" rotWithShape="0">
                    <a:srgbClr val="000000">
                      <a:alpha val="43000"/>
                    </a:srgbClr>
                  </a:outerShdw>
                </a:effectLst>
                <a:latin typeface="Cambria"/>
                <a:cs typeface="Cambria"/>
              </a:rPr>
              <a:t> as the cutoff.</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77858"/>
                                        </p:tgtEl>
                                        <p:attrNameLst>
                                          <p:attrName>style.visibility</p:attrName>
                                        </p:attrNameLst>
                                      </p:cBhvr>
                                      <p:to>
                                        <p:strVal val="visible"/>
                                      </p:to>
                                    </p:set>
                                    <p:anim calcmode="lin" valueType="num">
                                      <p:cBhvr>
                                        <p:cTn id="7" dur="500" fill="hold"/>
                                        <p:tgtEl>
                                          <p:spTgt spid="377858"/>
                                        </p:tgtEl>
                                        <p:attrNameLst>
                                          <p:attrName>ppt_w</p:attrName>
                                        </p:attrNameLst>
                                      </p:cBhvr>
                                      <p:tavLst>
                                        <p:tav tm="0">
                                          <p:val>
                                            <p:fltVal val="0"/>
                                          </p:val>
                                        </p:tav>
                                        <p:tav tm="100000">
                                          <p:val>
                                            <p:strVal val="#ppt_w"/>
                                          </p:val>
                                        </p:tav>
                                      </p:tavLst>
                                    </p:anim>
                                    <p:anim calcmode="lin" valueType="num">
                                      <p:cBhvr>
                                        <p:cTn id="8" dur="500" fill="hold"/>
                                        <p:tgtEl>
                                          <p:spTgt spid="37785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2">
                                            <p:txEl>
                                              <p:pRg st="0" end="0"/>
                                            </p:txEl>
                                          </p:spTgt>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10-02 at 9.26.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53737"/>
            <a:ext cx="5105400" cy="6628063"/>
          </a:xfrm>
          <a:prstGeom prst="rect">
            <a:avLst/>
          </a:prstGeom>
        </p:spPr>
      </p:pic>
    </p:spTree>
    <p:extLst>
      <p:ext uri="{BB962C8B-B14F-4D97-AF65-F5344CB8AC3E}">
        <p14:creationId xmlns:p14="http://schemas.microsoft.com/office/powerpoint/2010/main" val="446650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609600" y="1600200"/>
            <a:ext cx="7772400" cy="4980851"/>
          </a:xfrm>
          <a:prstGeom prst="rect">
            <a:avLst/>
          </a:prstGeom>
          <a:noFill/>
          <a:ln w="9525">
            <a:noFill/>
            <a:miter lim="800000"/>
            <a:headEnd/>
            <a:tailEnd/>
          </a:ln>
          <a:effectLst/>
        </p:spPr>
        <p:txBody>
          <a:bodyPr>
            <a:prstTxWarp prst="textNoShape">
              <a:avLst/>
            </a:prstTxWarp>
            <a:spAutoFit/>
          </a:bodyPr>
          <a:lstStyle/>
          <a:p>
            <a:pPr marL="454025" indent="-454025">
              <a:lnSpc>
                <a:spcPct val="90000"/>
              </a:lnSpc>
              <a:spcBef>
                <a:spcPts val="0"/>
              </a:spcBef>
              <a:spcAft>
                <a:spcPts val="1200"/>
              </a:spcAft>
              <a:buClr>
                <a:srgbClr val="FF0306"/>
              </a:buClr>
              <a:buFont typeface="Times" charset="0"/>
              <a:buChar char="•"/>
              <a:defRPr/>
            </a:pPr>
            <a:r>
              <a:rPr lang="en-US" sz="2800" i="0" dirty="0" smtClean="0">
                <a:effectLst>
                  <a:outerShdw blurRad="50800" dist="38100" dir="2700000" algn="tl">
                    <a:srgbClr val="000000">
                      <a:alpha val="43000"/>
                    </a:srgbClr>
                  </a:outerShdw>
                </a:effectLst>
                <a:latin typeface="Cambria"/>
                <a:cs typeface="Cambria"/>
              </a:rPr>
              <a:t>Chronic HBV infection in itself should not preclude the practice or study of medicine, surgery dentistry or allied health professions.</a:t>
            </a:r>
          </a:p>
          <a:p>
            <a:pPr marL="454025" indent="-454025">
              <a:lnSpc>
                <a:spcPct val="90000"/>
              </a:lnSpc>
              <a:spcBef>
                <a:spcPts val="0"/>
              </a:spcBef>
              <a:spcAft>
                <a:spcPts val="1200"/>
              </a:spcAft>
              <a:buClr>
                <a:srgbClr val="FF0306"/>
              </a:buClr>
              <a:buFont typeface="Times" charset="0"/>
              <a:buChar char="•"/>
              <a:defRPr/>
            </a:pPr>
            <a:r>
              <a:rPr lang="en-US" sz="2800" i="0" dirty="0" smtClean="0">
                <a:effectLst>
                  <a:outerShdw blurRad="50800" dist="38100" dir="2700000" algn="tl">
                    <a:srgbClr val="000000">
                      <a:alpha val="43000"/>
                    </a:srgbClr>
                  </a:outerShdw>
                </a:effectLst>
                <a:latin typeface="Cambria"/>
                <a:cs typeface="Cambria"/>
              </a:rPr>
              <a:t>HBV</a:t>
            </a:r>
            <a:r>
              <a:rPr lang="en-US" sz="2800" i="0" dirty="0">
                <a:effectLst>
                  <a:outerShdw blurRad="50800" dist="38100" dir="2700000" algn="tl">
                    <a:srgbClr val="000000">
                      <a:alpha val="43000"/>
                    </a:srgbClr>
                  </a:outerShdw>
                </a:effectLst>
                <a:latin typeface="Cambria"/>
                <a:cs typeface="Cambria"/>
              </a:rPr>
              <a:t>-infected </a:t>
            </a:r>
            <a:r>
              <a:rPr lang="en-US" sz="2800" i="0" dirty="0" smtClean="0">
                <a:effectLst>
                  <a:outerShdw blurRad="50800" dist="38100" dir="2700000" algn="tl">
                    <a:srgbClr val="000000">
                      <a:alpha val="43000"/>
                    </a:srgbClr>
                  </a:outerShdw>
                </a:effectLst>
                <a:latin typeface="Cambria"/>
                <a:cs typeface="Cambria"/>
              </a:rPr>
              <a:t>do not need to ‘pre-notify’ patients of their infection status.</a:t>
            </a:r>
            <a:endParaRPr lang="en-US" sz="2800" i="0" dirty="0">
              <a:effectLst>
                <a:outerShdw blurRad="50800" dist="38100" dir="2700000" algn="tl">
                  <a:srgbClr val="000000">
                    <a:alpha val="43000"/>
                  </a:srgbClr>
                </a:outerShdw>
              </a:effectLst>
              <a:latin typeface="Cambria"/>
              <a:cs typeface="Cambria"/>
            </a:endParaRPr>
          </a:p>
          <a:p>
            <a:pPr marL="454025" indent="-454025">
              <a:lnSpc>
                <a:spcPct val="90000"/>
              </a:lnSpc>
              <a:spcBef>
                <a:spcPts val="0"/>
              </a:spcBef>
              <a:spcAft>
                <a:spcPts val="1200"/>
              </a:spcAft>
              <a:buClr>
                <a:srgbClr val="FF0306"/>
              </a:buClr>
              <a:buFont typeface="Times" charset="0"/>
              <a:buChar char="•"/>
              <a:defRPr/>
            </a:pPr>
            <a:r>
              <a:rPr lang="en-US" sz="2800" i="0" dirty="0" smtClean="0">
                <a:effectLst>
                  <a:outerShdw blurRad="50800" dist="38100" dir="2700000" algn="tl">
                    <a:srgbClr val="000000">
                      <a:alpha val="43000"/>
                    </a:srgbClr>
                  </a:outerShdw>
                </a:effectLst>
                <a:latin typeface="Cambria"/>
                <a:cs typeface="Cambria"/>
              </a:rPr>
              <a:t>HBV DNA levels (as opposed to ‘e’ antigen) used to monitor infectivity;</a:t>
            </a:r>
          </a:p>
          <a:p>
            <a:pPr marL="454025" indent="-454025">
              <a:lnSpc>
                <a:spcPct val="90000"/>
              </a:lnSpc>
              <a:spcBef>
                <a:spcPts val="0"/>
              </a:spcBef>
              <a:spcAft>
                <a:spcPts val="1200"/>
              </a:spcAft>
              <a:buClr>
                <a:srgbClr val="FF0306"/>
              </a:buClr>
              <a:buFont typeface="Times" charset="0"/>
              <a:buChar char="•"/>
              <a:defRPr/>
            </a:pPr>
            <a:r>
              <a:rPr lang="en-US" sz="2800" i="0" dirty="0" smtClean="0">
                <a:effectLst>
                  <a:outerShdw blurRad="50800" dist="38100" dir="2700000" algn="tl">
                    <a:srgbClr val="000000">
                      <a:alpha val="43000"/>
                    </a:srgbClr>
                  </a:outerShdw>
                </a:effectLst>
                <a:latin typeface="Cambria"/>
                <a:cs typeface="Cambria"/>
              </a:rPr>
              <a:t>Threshold considered “safe to practice” set at 1,000 IU/ml. </a:t>
            </a:r>
          </a:p>
          <a:p>
            <a:pPr marL="454025" indent="-454025">
              <a:lnSpc>
                <a:spcPct val="90000"/>
              </a:lnSpc>
              <a:spcBef>
                <a:spcPts val="0"/>
              </a:spcBef>
              <a:spcAft>
                <a:spcPts val="1200"/>
              </a:spcAft>
              <a:buClr>
                <a:srgbClr val="FF0306"/>
              </a:buClr>
              <a:buFont typeface="Times" charset="0"/>
              <a:buChar char="•"/>
              <a:defRPr/>
            </a:pPr>
            <a:r>
              <a:rPr lang="en-US" sz="2800" i="0" dirty="0" smtClean="0">
                <a:effectLst>
                  <a:outerShdw blurRad="50800" dist="38100" dir="2700000" algn="tl">
                    <a:srgbClr val="000000">
                      <a:alpha val="43000"/>
                    </a:srgbClr>
                  </a:outerShdw>
                </a:effectLst>
                <a:latin typeface="Cambria"/>
                <a:cs typeface="Cambria"/>
              </a:rPr>
              <a:t>Expert review panel only needed for exposure prone procedures</a:t>
            </a:r>
            <a:endParaRPr lang="en-US" sz="2800" i="0" dirty="0">
              <a:effectLst>
                <a:outerShdw blurRad="50800" dist="38100" dir="2700000" algn="tl">
                  <a:srgbClr val="000000">
                    <a:alpha val="43000"/>
                  </a:srgbClr>
                </a:outerShdw>
              </a:effectLst>
              <a:latin typeface="Cambria"/>
              <a:cs typeface="Cambria"/>
            </a:endParaRPr>
          </a:p>
        </p:txBody>
      </p:sp>
      <p:sp>
        <p:nvSpPr>
          <p:cNvPr id="751619" name="Rectangle 3"/>
          <p:cNvSpPr>
            <a:spLocks noChangeArrowheads="1"/>
          </p:cNvSpPr>
          <p:nvPr/>
        </p:nvSpPr>
        <p:spPr bwMode="auto">
          <a:xfrm>
            <a:off x="609600" y="152400"/>
            <a:ext cx="7991864" cy="769441"/>
          </a:xfrm>
          <a:prstGeom prst="rect">
            <a:avLst/>
          </a:prstGeom>
          <a:noFill/>
          <a:ln w="9525">
            <a:noFill/>
            <a:miter lim="800000"/>
            <a:headEnd/>
            <a:tailEnd/>
          </a:ln>
          <a:effectLst/>
        </p:spPr>
        <p:txBody>
          <a:bodyPr wrap="none">
            <a:prstTxWarp prst="textNoShape">
              <a:avLst/>
            </a:prstTxWarp>
            <a:spAutoFit/>
          </a:bodyPr>
          <a:lstStyle/>
          <a:p>
            <a:pPr>
              <a:defRPr/>
            </a:pPr>
            <a:r>
              <a:rPr lang="en-US" sz="4400" dirty="0" smtClean="0">
                <a:solidFill>
                  <a:srgbClr val="3DF9F9"/>
                </a:solidFill>
                <a:effectLst>
                  <a:outerShdw blurRad="50800" dist="38100" dir="2700000" algn="tl">
                    <a:srgbClr val="000000">
                      <a:alpha val="43000"/>
                    </a:srgbClr>
                  </a:outerShdw>
                </a:effectLst>
                <a:latin typeface="Cambria"/>
                <a:cs typeface="Cambria"/>
              </a:rPr>
              <a:t>Changes to HBV </a:t>
            </a:r>
            <a:r>
              <a:rPr lang="en-US" sz="4400" dirty="0">
                <a:solidFill>
                  <a:srgbClr val="3DF9F9"/>
                </a:solidFill>
                <a:effectLst>
                  <a:outerShdw blurRad="50800" dist="38100" dir="2700000" algn="tl">
                    <a:srgbClr val="000000">
                      <a:alpha val="43000"/>
                    </a:srgbClr>
                  </a:outerShdw>
                </a:effectLst>
                <a:latin typeface="Cambria"/>
                <a:cs typeface="Cambria"/>
              </a:rPr>
              <a:t>Guidelines – </a:t>
            </a:r>
            <a:r>
              <a:rPr lang="en-US" sz="4400" dirty="0" smtClean="0">
                <a:solidFill>
                  <a:srgbClr val="3DF9F9"/>
                </a:solidFill>
                <a:effectLst>
                  <a:outerShdw blurRad="50800" dist="38100" dir="2700000" algn="tl">
                    <a:srgbClr val="000000">
                      <a:alpha val="43000"/>
                    </a:srgbClr>
                  </a:outerShdw>
                </a:effectLst>
                <a:latin typeface="Cambria"/>
                <a:cs typeface="Cambria"/>
              </a:rPr>
              <a:t>U.S.</a:t>
            </a:r>
            <a:endParaRPr lang="en-US" sz="4400" dirty="0">
              <a:solidFill>
                <a:srgbClr val="3DF9F9"/>
              </a:solidFill>
              <a:effectLst>
                <a:outerShdw blurRad="50800" dist="38100" dir="2700000" algn="tl">
                  <a:srgbClr val="000000">
                    <a:alpha val="43000"/>
                  </a:srgbClr>
                </a:outerShdw>
              </a:effectLst>
              <a:latin typeface="Cambria"/>
              <a:cs typeface="Cambria"/>
            </a:endParaRPr>
          </a:p>
        </p:txBody>
      </p:sp>
      <p:sp>
        <p:nvSpPr>
          <p:cNvPr id="5" name="Rectangle 3"/>
          <p:cNvSpPr>
            <a:spLocks noChangeArrowheads="1"/>
          </p:cNvSpPr>
          <p:nvPr/>
        </p:nvSpPr>
        <p:spPr bwMode="auto">
          <a:xfrm>
            <a:off x="3048000" y="914400"/>
            <a:ext cx="2374928" cy="584776"/>
          </a:xfrm>
          <a:prstGeom prst="rect">
            <a:avLst/>
          </a:prstGeom>
          <a:noFill/>
          <a:ln w="9525">
            <a:noFill/>
            <a:miter lim="800000"/>
            <a:headEnd/>
            <a:tailEnd/>
          </a:ln>
          <a:effectLst/>
        </p:spPr>
        <p:txBody>
          <a:bodyPr wrap="none">
            <a:prstTxWarp prst="textNoShape">
              <a:avLst/>
            </a:prstTxWarp>
            <a:spAutoFit/>
          </a:bodyPr>
          <a:lstStyle/>
          <a:p>
            <a:pPr>
              <a:defRPr/>
            </a:pPr>
            <a:r>
              <a:rPr lang="en-US" sz="3200" dirty="0" smtClean="0">
                <a:solidFill>
                  <a:srgbClr val="3DF9F9"/>
                </a:solidFill>
                <a:effectLst>
                  <a:outerShdw blurRad="50800" dist="38100" dir="2700000" algn="tl">
                    <a:srgbClr val="000000">
                      <a:alpha val="43000"/>
                    </a:srgbClr>
                  </a:outerShdw>
                </a:effectLst>
                <a:latin typeface="Cambria"/>
                <a:cs typeface="Cambria"/>
              </a:rPr>
              <a:t>July 6, 2012</a:t>
            </a:r>
            <a:endParaRPr lang="en-US" sz="3200" dirty="0">
              <a:solidFill>
                <a:srgbClr val="3DF9F9"/>
              </a:solidFill>
              <a:effectLst>
                <a:outerShdw blurRad="50800" dist="38100" dir="2700000" algn="tl">
                  <a:srgbClr val="000000">
                    <a:alpha val="43000"/>
                  </a:srgbClr>
                </a:outerShdw>
              </a:effectLst>
              <a:latin typeface="Cambria"/>
              <a:cs typeface="Cambria"/>
            </a:endParaRPr>
          </a:p>
        </p:txBody>
      </p:sp>
    </p:spTree>
    <p:extLst>
      <p:ext uri="{BB962C8B-B14F-4D97-AF65-F5344CB8AC3E}">
        <p14:creationId xmlns:p14="http://schemas.microsoft.com/office/powerpoint/2010/main" val="3204960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1619"/>
                                        </p:tgtEl>
                                        <p:attrNameLst>
                                          <p:attrName>style.visibility</p:attrName>
                                        </p:attrNameLst>
                                      </p:cBhvr>
                                      <p:to>
                                        <p:strVal val="visible"/>
                                      </p:to>
                                    </p:set>
                                    <p:animEffect transition="in" filter="slide(fromLeft)">
                                      <p:cBhvr>
                                        <p:cTn id="7" dur="1000"/>
                                        <p:tgtEl>
                                          <p:spTgt spid="751619"/>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1000"/>
                                        <p:tgtEl>
                                          <p:spTgt spid="5"/>
                                        </p:tgtEl>
                                      </p:cBhvr>
                                    </p:animEffect>
                                  </p:childTnLst>
                                </p:cTn>
                              </p:par>
                            </p:childTnLst>
                          </p:cTn>
                        </p:par>
                        <p:par>
                          <p:cTn id="12" fill="hold">
                            <p:stCondLst>
                              <p:cond delay="2000"/>
                            </p:stCondLst>
                            <p:childTnLst>
                              <p:par>
                                <p:cTn id="13" presetID="2" presetClass="entr" presetSubtype="9" fill="hold" grpId="0" nodeType="afterEffect">
                                  <p:stCondLst>
                                    <p:cond delay="0"/>
                                  </p:stCondLst>
                                  <p:childTnLst>
                                    <p:set>
                                      <p:cBhvr>
                                        <p:cTn id="14" dur="1" fill="hold">
                                          <p:stCondLst>
                                            <p:cond delay="0"/>
                                          </p:stCondLst>
                                        </p:cTn>
                                        <p:tgtEl>
                                          <p:spTgt spid="751618">
                                            <p:txEl>
                                              <p:pRg st="0" end="0"/>
                                            </p:txEl>
                                          </p:spTgt>
                                        </p:tgtEl>
                                        <p:attrNameLst>
                                          <p:attrName>style.visibility</p:attrName>
                                        </p:attrNameLst>
                                      </p:cBhvr>
                                      <p:to>
                                        <p:strVal val="visible"/>
                                      </p:to>
                                    </p:set>
                                    <p:anim calcmode="lin" valueType="num">
                                      <p:cBhvr additive="base">
                                        <p:cTn id="15" dur="1000" fill="hold"/>
                                        <p:tgtEl>
                                          <p:spTgt spid="751618">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51618">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3000"/>
                            </p:stCondLst>
                            <p:childTnLst>
                              <p:par>
                                <p:cTn id="18" presetID="2" presetClass="entr" presetSubtype="9" fill="hold" grpId="0" nodeType="afterEffect">
                                  <p:stCondLst>
                                    <p:cond delay="0"/>
                                  </p:stCondLst>
                                  <p:childTnLst>
                                    <p:set>
                                      <p:cBhvr>
                                        <p:cTn id="19" dur="1" fill="hold">
                                          <p:stCondLst>
                                            <p:cond delay="0"/>
                                          </p:stCondLst>
                                        </p:cTn>
                                        <p:tgtEl>
                                          <p:spTgt spid="751618">
                                            <p:txEl>
                                              <p:pRg st="1" end="1"/>
                                            </p:txEl>
                                          </p:spTgt>
                                        </p:tgtEl>
                                        <p:attrNameLst>
                                          <p:attrName>style.visibility</p:attrName>
                                        </p:attrNameLst>
                                      </p:cBhvr>
                                      <p:to>
                                        <p:strVal val="visible"/>
                                      </p:to>
                                    </p:set>
                                    <p:anim calcmode="lin" valueType="num">
                                      <p:cBhvr additive="base">
                                        <p:cTn id="20" dur="1000" fill="hold"/>
                                        <p:tgtEl>
                                          <p:spTgt spid="751618">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51618">
                                            <p:txEl>
                                              <p:pRg st="1" end="1"/>
                                            </p:txEl>
                                          </p:spTgt>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2" presetClass="entr" presetSubtype="9" fill="hold" grpId="0" nodeType="afterEffect">
                                  <p:stCondLst>
                                    <p:cond delay="0"/>
                                  </p:stCondLst>
                                  <p:childTnLst>
                                    <p:set>
                                      <p:cBhvr>
                                        <p:cTn id="24" dur="1" fill="hold">
                                          <p:stCondLst>
                                            <p:cond delay="0"/>
                                          </p:stCondLst>
                                        </p:cTn>
                                        <p:tgtEl>
                                          <p:spTgt spid="751618">
                                            <p:txEl>
                                              <p:pRg st="2" end="2"/>
                                            </p:txEl>
                                          </p:spTgt>
                                        </p:tgtEl>
                                        <p:attrNameLst>
                                          <p:attrName>style.visibility</p:attrName>
                                        </p:attrNameLst>
                                      </p:cBhvr>
                                      <p:to>
                                        <p:strVal val="visible"/>
                                      </p:to>
                                    </p:set>
                                    <p:anim calcmode="lin" valueType="num">
                                      <p:cBhvr additive="base">
                                        <p:cTn id="25" dur="1000" fill="hold"/>
                                        <p:tgtEl>
                                          <p:spTgt spid="751618">
                                            <p:txEl>
                                              <p:pRg st="2" end="2"/>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51618">
                                            <p:txEl>
                                              <p:pRg st="2" end="2"/>
                                            </p:txEl>
                                          </p:spTgt>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 presetClass="entr" presetSubtype="9" fill="hold" grpId="0" nodeType="afterEffect">
                                  <p:stCondLst>
                                    <p:cond delay="0"/>
                                  </p:stCondLst>
                                  <p:childTnLst>
                                    <p:set>
                                      <p:cBhvr>
                                        <p:cTn id="29" dur="1" fill="hold">
                                          <p:stCondLst>
                                            <p:cond delay="0"/>
                                          </p:stCondLst>
                                        </p:cTn>
                                        <p:tgtEl>
                                          <p:spTgt spid="751618">
                                            <p:txEl>
                                              <p:pRg st="3" end="3"/>
                                            </p:txEl>
                                          </p:spTgt>
                                        </p:tgtEl>
                                        <p:attrNameLst>
                                          <p:attrName>style.visibility</p:attrName>
                                        </p:attrNameLst>
                                      </p:cBhvr>
                                      <p:to>
                                        <p:strVal val="visible"/>
                                      </p:to>
                                    </p:set>
                                    <p:anim calcmode="lin" valueType="num">
                                      <p:cBhvr additive="base">
                                        <p:cTn id="30" dur="1000" fill="hold"/>
                                        <p:tgtEl>
                                          <p:spTgt spid="751618">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751618">
                                            <p:txEl>
                                              <p:pRg st="3" end="3"/>
                                            </p:txEl>
                                          </p:spTgt>
                                        </p:tgtEl>
                                        <p:attrNameLst>
                                          <p:attrName>ppt_y</p:attrName>
                                        </p:attrNameLst>
                                      </p:cBhvr>
                                      <p:tavLst>
                                        <p:tav tm="0">
                                          <p:val>
                                            <p:strVal val="0-#ppt_h/2"/>
                                          </p:val>
                                        </p:tav>
                                        <p:tav tm="100000">
                                          <p:val>
                                            <p:strVal val="#ppt_y"/>
                                          </p:val>
                                        </p:tav>
                                      </p:tavLst>
                                    </p:anim>
                                  </p:childTnLst>
                                </p:cTn>
                              </p:par>
                            </p:childTnLst>
                          </p:cTn>
                        </p:par>
                        <p:par>
                          <p:cTn id="32" fill="hold">
                            <p:stCondLst>
                              <p:cond delay="6000"/>
                            </p:stCondLst>
                            <p:childTnLst>
                              <p:par>
                                <p:cTn id="33" presetID="2" presetClass="entr" presetSubtype="9" fill="hold" grpId="0" nodeType="afterEffect">
                                  <p:stCondLst>
                                    <p:cond delay="0"/>
                                  </p:stCondLst>
                                  <p:childTnLst>
                                    <p:set>
                                      <p:cBhvr>
                                        <p:cTn id="34" dur="1" fill="hold">
                                          <p:stCondLst>
                                            <p:cond delay="0"/>
                                          </p:stCondLst>
                                        </p:cTn>
                                        <p:tgtEl>
                                          <p:spTgt spid="751618">
                                            <p:txEl>
                                              <p:pRg st="4" end="4"/>
                                            </p:txEl>
                                          </p:spTgt>
                                        </p:tgtEl>
                                        <p:attrNameLst>
                                          <p:attrName>style.visibility</p:attrName>
                                        </p:attrNameLst>
                                      </p:cBhvr>
                                      <p:to>
                                        <p:strVal val="visible"/>
                                      </p:to>
                                    </p:set>
                                    <p:anim calcmode="lin" valueType="num">
                                      <p:cBhvr additive="base">
                                        <p:cTn id="35" dur="1000" fill="hold"/>
                                        <p:tgtEl>
                                          <p:spTgt spid="751618">
                                            <p:txEl>
                                              <p:pRg st="4" end="4"/>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75161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8" grpId="0" build="p"/>
      <p:bldP spid="751619"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533400" y="2819400"/>
            <a:ext cx="8001000" cy="2559162"/>
          </a:xfrm>
          <a:prstGeom prst="rect">
            <a:avLst/>
          </a:prstGeom>
          <a:noFill/>
          <a:ln w="9525">
            <a:noFill/>
            <a:miter lim="800000"/>
            <a:headEnd/>
            <a:tailEnd/>
          </a:ln>
          <a:effectLst/>
        </p:spPr>
        <p:txBody>
          <a:bodyPr wrap="square">
            <a:prstTxWarp prst="textNoShape">
              <a:avLst/>
            </a:prstTxWarp>
            <a:spAutoFit/>
          </a:bodyPr>
          <a:lstStyle/>
          <a:p>
            <a:pPr marL="454025" indent="-454025">
              <a:lnSpc>
                <a:spcPct val="85000"/>
              </a:lnSpc>
              <a:spcBef>
                <a:spcPts val="4440"/>
              </a:spcBef>
              <a:buClr>
                <a:srgbClr val="FF0306"/>
              </a:buClr>
              <a:buFont typeface="Times" charset="0"/>
              <a:buChar char="•"/>
              <a:defRPr/>
            </a:pPr>
            <a:r>
              <a:rPr lang="en-US" sz="3600" i="0" dirty="0" smtClean="0">
                <a:effectLst>
                  <a:outerShdw blurRad="50800" dist="38100" dir="2700000" algn="tl">
                    <a:srgbClr val="000000">
                      <a:alpha val="43000"/>
                    </a:srgbClr>
                  </a:outerShdw>
                </a:effectLst>
                <a:latin typeface="Cambria"/>
                <a:cs typeface="Cambria"/>
              </a:rPr>
              <a:t>These guidelines do </a:t>
            </a:r>
            <a:r>
              <a:rPr lang="en-US" sz="3600" dirty="0" smtClean="0">
                <a:solidFill>
                  <a:srgbClr val="FF0000"/>
                </a:solidFill>
                <a:effectLst>
                  <a:outerShdw blurRad="50800" dist="38100" dir="2700000" algn="tl">
                    <a:srgbClr val="000000">
                      <a:alpha val="43000"/>
                    </a:srgbClr>
                  </a:outerShdw>
                </a:effectLst>
                <a:latin typeface="Cambria"/>
                <a:cs typeface="Cambria"/>
              </a:rPr>
              <a:t>not</a:t>
            </a:r>
            <a:r>
              <a:rPr lang="en-US" sz="3600" i="0" dirty="0" smtClean="0">
                <a:solidFill>
                  <a:srgbClr val="FF0000"/>
                </a:solidFill>
                <a:effectLst>
                  <a:outerShdw blurRad="50800" dist="38100" dir="2700000" algn="tl">
                    <a:srgbClr val="000000">
                      <a:alpha val="43000"/>
                    </a:srgbClr>
                  </a:outerShdw>
                </a:effectLst>
                <a:latin typeface="Cambria"/>
                <a:cs typeface="Cambria"/>
              </a:rPr>
              <a:t> </a:t>
            </a:r>
            <a:r>
              <a:rPr lang="en-US" sz="3600" i="0" dirty="0" smtClean="0">
                <a:effectLst>
                  <a:outerShdw blurRad="50800" dist="38100" dir="2700000" algn="tl">
                    <a:srgbClr val="000000">
                      <a:alpha val="43000"/>
                    </a:srgbClr>
                  </a:outerShdw>
                </a:effectLst>
                <a:latin typeface="Cambria"/>
                <a:cs typeface="Cambria"/>
              </a:rPr>
              <a:t>address workers infected with HCV.</a:t>
            </a:r>
          </a:p>
          <a:p>
            <a:pPr marL="454025" indent="-454025">
              <a:lnSpc>
                <a:spcPct val="85000"/>
              </a:lnSpc>
              <a:spcBef>
                <a:spcPts val="4440"/>
              </a:spcBef>
              <a:buClr>
                <a:srgbClr val="FF0306"/>
              </a:buClr>
              <a:buFont typeface="Times" charset="0"/>
              <a:buChar char="•"/>
              <a:defRPr/>
            </a:pPr>
            <a:r>
              <a:rPr lang="en-US" sz="3600" i="0" dirty="0">
                <a:effectLst>
                  <a:outerShdw blurRad="50800" dist="38100" dir="2700000" algn="tl">
                    <a:srgbClr val="000000">
                      <a:alpha val="43000"/>
                    </a:srgbClr>
                  </a:outerShdw>
                </a:effectLst>
                <a:latin typeface="Cambria"/>
                <a:cs typeface="Cambria"/>
              </a:rPr>
              <a:t>These guidelines do </a:t>
            </a:r>
            <a:r>
              <a:rPr lang="en-US" sz="3600" dirty="0">
                <a:solidFill>
                  <a:srgbClr val="FF0000"/>
                </a:solidFill>
                <a:effectLst>
                  <a:outerShdw blurRad="50800" dist="38100" dir="2700000" algn="tl">
                    <a:srgbClr val="000000">
                      <a:alpha val="43000"/>
                    </a:srgbClr>
                  </a:outerShdw>
                </a:effectLst>
                <a:latin typeface="Cambria"/>
                <a:cs typeface="Cambria"/>
              </a:rPr>
              <a:t>not</a:t>
            </a:r>
            <a:r>
              <a:rPr lang="en-US" sz="3600" i="0" dirty="0">
                <a:solidFill>
                  <a:srgbClr val="FF0000"/>
                </a:solidFill>
                <a:effectLst>
                  <a:outerShdw blurRad="50800" dist="38100" dir="2700000" algn="tl">
                    <a:srgbClr val="000000">
                      <a:alpha val="43000"/>
                    </a:srgbClr>
                  </a:outerShdw>
                </a:effectLst>
                <a:latin typeface="Cambria"/>
                <a:cs typeface="Cambria"/>
              </a:rPr>
              <a:t> </a:t>
            </a:r>
            <a:r>
              <a:rPr lang="en-US" sz="3600" i="0" dirty="0" smtClean="0">
                <a:effectLst>
                  <a:outerShdw blurRad="50800" dist="38100" dir="2700000" algn="tl">
                    <a:srgbClr val="000000">
                      <a:alpha val="43000"/>
                    </a:srgbClr>
                  </a:outerShdw>
                </a:effectLst>
                <a:latin typeface="Cambria"/>
                <a:cs typeface="Cambria"/>
              </a:rPr>
              <a:t>address </a:t>
            </a:r>
            <a:r>
              <a:rPr lang="en-US" sz="3600" i="0" dirty="0">
                <a:effectLst>
                  <a:outerShdw blurRad="50800" dist="38100" dir="2700000" algn="tl">
                    <a:srgbClr val="000000">
                      <a:alpha val="43000"/>
                    </a:srgbClr>
                  </a:outerShdw>
                </a:effectLst>
                <a:latin typeface="Cambria"/>
                <a:cs typeface="Cambria"/>
              </a:rPr>
              <a:t>workers infected with HIV</a:t>
            </a:r>
            <a:r>
              <a:rPr lang="en-US" sz="3600" i="0" dirty="0" smtClean="0">
                <a:effectLst>
                  <a:outerShdw blurRad="50800" dist="38100" dir="2700000" algn="tl">
                    <a:srgbClr val="000000">
                      <a:alpha val="43000"/>
                    </a:srgbClr>
                  </a:outerShdw>
                </a:effectLst>
                <a:latin typeface="Cambria"/>
                <a:cs typeface="Cambria"/>
              </a:rPr>
              <a:t>.</a:t>
            </a:r>
            <a:endParaRPr lang="en-US" sz="3600" i="0" dirty="0">
              <a:effectLst>
                <a:outerShdw blurRad="50800" dist="38100" dir="2700000" algn="tl">
                  <a:srgbClr val="000000">
                    <a:alpha val="43000"/>
                  </a:srgbClr>
                </a:outerShdw>
              </a:effectLst>
              <a:latin typeface="Cambria"/>
              <a:cs typeface="Cambria"/>
            </a:endParaRPr>
          </a:p>
        </p:txBody>
      </p:sp>
      <p:sp>
        <p:nvSpPr>
          <p:cNvPr id="751619" name="Rectangle 3"/>
          <p:cNvSpPr>
            <a:spLocks noChangeArrowheads="1"/>
          </p:cNvSpPr>
          <p:nvPr/>
        </p:nvSpPr>
        <p:spPr bwMode="auto">
          <a:xfrm>
            <a:off x="1171814" y="304800"/>
            <a:ext cx="6829186" cy="769441"/>
          </a:xfrm>
          <a:prstGeom prst="rect">
            <a:avLst/>
          </a:prstGeom>
          <a:noFill/>
          <a:ln w="9525">
            <a:noFill/>
            <a:miter lim="800000"/>
            <a:headEnd/>
            <a:tailEnd/>
          </a:ln>
          <a:effectLst/>
        </p:spPr>
        <p:txBody>
          <a:bodyPr wrap="none">
            <a:prstTxWarp prst="textNoShape">
              <a:avLst/>
            </a:prstTxWarp>
            <a:spAutoFit/>
          </a:bodyPr>
          <a:lstStyle/>
          <a:p>
            <a:pPr>
              <a:defRPr/>
            </a:pPr>
            <a:r>
              <a:rPr lang="en-US" sz="4400" dirty="0" smtClean="0">
                <a:solidFill>
                  <a:srgbClr val="3DF9F9"/>
                </a:solidFill>
                <a:effectLst>
                  <a:outerShdw blurRad="50800" dist="38100" dir="2700000" algn="tl">
                    <a:srgbClr val="000000">
                      <a:alpha val="43000"/>
                    </a:srgbClr>
                  </a:outerShdw>
                </a:effectLst>
                <a:latin typeface="Cambria"/>
                <a:cs typeface="Cambria"/>
              </a:rPr>
              <a:t>Changes to Guidelines </a:t>
            </a:r>
            <a:r>
              <a:rPr lang="en-US" sz="4400" dirty="0">
                <a:solidFill>
                  <a:srgbClr val="3DF9F9"/>
                </a:solidFill>
                <a:effectLst>
                  <a:outerShdw blurRad="50800" dist="38100" dir="2700000" algn="tl">
                    <a:srgbClr val="000000">
                      <a:alpha val="43000"/>
                    </a:srgbClr>
                  </a:outerShdw>
                </a:effectLst>
                <a:latin typeface="Cambria"/>
                <a:cs typeface="Cambria"/>
              </a:rPr>
              <a:t>– </a:t>
            </a:r>
            <a:r>
              <a:rPr lang="en-US" sz="4400" dirty="0" smtClean="0">
                <a:solidFill>
                  <a:srgbClr val="3DF9F9"/>
                </a:solidFill>
                <a:effectLst>
                  <a:outerShdw blurRad="50800" dist="38100" dir="2700000" algn="tl">
                    <a:srgbClr val="000000">
                      <a:alpha val="43000"/>
                    </a:srgbClr>
                  </a:outerShdw>
                </a:effectLst>
                <a:latin typeface="Cambria"/>
                <a:cs typeface="Cambria"/>
              </a:rPr>
              <a:t>U.S.</a:t>
            </a:r>
            <a:endParaRPr lang="en-US" sz="4400" dirty="0">
              <a:solidFill>
                <a:srgbClr val="3DF9F9"/>
              </a:solidFill>
              <a:effectLst>
                <a:outerShdw blurRad="50800" dist="38100" dir="2700000" algn="tl">
                  <a:srgbClr val="000000">
                    <a:alpha val="43000"/>
                  </a:srgbClr>
                </a:outerShdw>
              </a:effectLst>
              <a:latin typeface="Cambria"/>
              <a:cs typeface="Cambria"/>
            </a:endParaRPr>
          </a:p>
        </p:txBody>
      </p:sp>
      <p:sp>
        <p:nvSpPr>
          <p:cNvPr id="5" name="Rectangle 3"/>
          <p:cNvSpPr>
            <a:spLocks noChangeArrowheads="1"/>
          </p:cNvSpPr>
          <p:nvPr/>
        </p:nvSpPr>
        <p:spPr bwMode="auto">
          <a:xfrm>
            <a:off x="3200400" y="1066800"/>
            <a:ext cx="2374928" cy="584776"/>
          </a:xfrm>
          <a:prstGeom prst="rect">
            <a:avLst/>
          </a:prstGeom>
          <a:noFill/>
          <a:ln w="9525">
            <a:noFill/>
            <a:miter lim="800000"/>
            <a:headEnd/>
            <a:tailEnd/>
          </a:ln>
          <a:effectLst/>
        </p:spPr>
        <p:txBody>
          <a:bodyPr wrap="none">
            <a:prstTxWarp prst="textNoShape">
              <a:avLst/>
            </a:prstTxWarp>
            <a:spAutoFit/>
          </a:bodyPr>
          <a:lstStyle/>
          <a:p>
            <a:pPr>
              <a:defRPr/>
            </a:pPr>
            <a:r>
              <a:rPr lang="en-US" sz="3200" dirty="0" smtClean="0">
                <a:solidFill>
                  <a:srgbClr val="3DF9F9"/>
                </a:solidFill>
                <a:effectLst>
                  <a:outerShdw blurRad="50800" dist="38100" dir="2700000" algn="tl">
                    <a:srgbClr val="000000">
                      <a:alpha val="43000"/>
                    </a:srgbClr>
                  </a:outerShdw>
                </a:effectLst>
                <a:latin typeface="Cambria"/>
                <a:cs typeface="Cambria"/>
              </a:rPr>
              <a:t>July 6, 2012</a:t>
            </a:r>
            <a:endParaRPr lang="en-US" sz="3200" dirty="0">
              <a:solidFill>
                <a:srgbClr val="3DF9F9"/>
              </a:solidFill>
              <a:effectLst>
                <a:outerShdw blurRad="50800" dist="38100" dir="2700000" algn="tl">
                  <a:srgbClr val="000000">
                    <a:alpha val="43000"/>
                  </a:srgbClr>
                </a:outerShdw>
              </a:effectLst>
              <a:latin typeface="Cambria"/>
              <a:cs typeface="Cambria"/>
            </a:endParaRPr>
          </a:p>
        </p:txBody>
      </p:sp>
    </p:spTree>
    <p:extLst>
      <p:ext uri="{BB962C8B-B14F-4D97-AF65-F5344CB8AC3E}">
        <p14:creationId xmlns:p14="http://schemas.microsoft.com/office/powerpoint/2010/main" val="3215252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1619"/>
                                        </p:tgtEl>
                                        <p:attrNameLst>
                                          <p:attrName>style.visibility</p:attrName>
                                        </p:attrNameLst>
                                      </p:cBhvr>
                                      <p:to>
                                        <p:strVal val="visible"/>
                                      </p:to>
                                    </p:set>
                                    <p:animEffect transition="in" filter="slide(fromLeft)">
                                      <p:cBhvr>
                                        <p:cTn id="7" dur="1000"/>
                                        <p:tgtEl>
                                          <p:spTgt spid="751619"/>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1000"/>
                                        <p:tgtEl>
                                          <p:spTgt spid="5"/>
                                        </p:tgtEl>
                                      </p:cBhvr>
                                    </p:animEffect>
                                  </p:childTnLst>
                                </p:cTn>
                              </p:par>
                            </p:childTnLst>
                          </p:cTn>
                        </p:par>
                        <p:par>
                          <p:cTn id="12" fill="hold">
                            <p:stCondLst>
                              <p:cond delay="2000"/>
                            </p:stCondLst>
                            <p:childTnLst>
                              <p:par>
                                <p:cTn id="13" presetID="2" presetClass="entr" presetSubtype="9" fill="hold" grpId="0" nodeType="afterEffect">
                                  <p:stCondLst>
                                    <p:cond delay="0"/>
                                  </p:stCondLst>
                                  <p:childTnLst>
                                    <p:set>
                                      <p:cBhvr>
                                        <p:cTn id="14" dur="1" fill="hold">
                                          <p:stCondLst>
                                            <p:cond delay="0"/>
                                          </p:stCondLst>
                                        </p:cTn>
                                        <p:tgtEl>
                                          <p:spTgt spid="751618">
                                            <p:txEl>
                                              <p:pRg st="0" end="0"/>
                                            </p:txEl>
                                          </p:spTgt>
                                        </p:tgtEl>
                                        <p:attrNameLst>
                                          <p:attrName>style.visibility</p:attrName>
                                        </p:attrNameLst>
                                      </p:cBhvr>
                                      <p:to>
                                        <p:strVal val="visible"/>
                                      </p:to>
                                    </p:set>
                                    <p:anim calcmode="lin" valueType="num">
                                      <p:cBhvr additive="base">
                                        <p:cTn id="15" dur="1000" fill="hold"/>
                                        <p:tgtEl>
                                          <p:spTgt spid="751618">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751618">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3000"/>
                            </p:stCondLst>
                            <p:childTnLst>
                              <p:par>
                                <p:cTn id="18" presetID="2" presetClass="entr" presetSubtype="9" fill="hold" grpId="0" nodeType="afterEffect">
                                  <p:stCondLst>
                                    <p:cond delay="0"/>
                                  </p:stCondLst>
                                  <p:childTnLst>
                                    <p:set>
                                      <p:cBhvr>
                                        <p:cTn id="19" dur="1" fill="hold">
                                          <p:stCondLst>
                                            <p:cond delay="0"/>
                                          </p:stCondLst>
                                        </p:cTn>
                                        <p:tgtEl>
                                          <p:spTgt spid="751618">
                                            <p:txEl>
                                              <p:pRg st="1" end="1"/>
                                            </p:txEl>
                                          </p:spTgt>
                                        </p:tgtEl>
                                        <p:attrNameLst>
                                          <p:attrName>style.visibility</p:attrName>
                                        </p:attrNameLst>
                                      </p:cBhvr>
                                      <p:to>
                                        <p:strVal val="visible"/>
                                      </p:to>
                                    </p:set>
                                    <p:anim calcmode="lin" valueType="num">
                                      <p:cBhvr additive="base">
                                        <p:cTn id="20" dur="1000" fill="hold"/>
                                        <p:tgtEl>
                                          <p:spTgt spid="751618">
                                            <p:txEl>
                                              <p:pRg st="1" end="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75161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8" grpId="0" build="p"/>
      <p:bldP spid="751619"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9" name="Rectangle 3"/>
          <p:cNvSpPr>
            <a:spLocks noChangeArrowheads="1"/>
          </p:cNvSpPr>
          <p:nvPr/>
        </p:nvSpPr>
        <p:spPr bwMode="auto">
          <a:xfrm>
            <a:off x="228600" y="-7441"/>
            <a:ext cx="8081131" cy="769441"/>
          </a:xfrm>
          <a:prstGeom prst="rect">
            <a:avLst/>
          </a:prstGeom>
          <a:noFill/>
          <a:ln w="9525">
            <a:noFill/>
            <a:miter lim="800000"/>
            <a:headEnd/>
            <a:tailEnd/>
          </a:ln>
          <a:effectLst/>
        </p:spPr>
        <p:txBody>
          <a:bodyPr wrap="none">
            <a:prstTxWarp prst="textNoShape">
              <a:avLst/>
            </a:prstTxWarp>
            <a:spAutoFit/>
          </a:bodyPr>
          <a:lstStyle/>
          <a:p>
            <a:pPr>
              <a:defRPr/>
            </a:pPr>
            <a:r>
              <a:rPr lang="en-US" sz="4400" dirty="0" smtClean="0">
                <a:solidFill>
                  <a:srgbClr val="3DF9F9"/>
                </a:solidFill>
                <a:effectLst>
                  <a:outerShdw blurRad="50800" dist="38100" dir="2700000" algn="tl" rotWithShape="0">
                    <a:srgbClr val="000000">
                      <a:alpha val="43000"/>
                    </a:srgbClr>
                  </a:outerShdw>
                </a:effectLst>
                <a:latin typeface="Cambria"/>
                <a:cs typeface="Cambria"/>
              </a:rPr>
              <a:t>U.S. – CDC HCV Guidelines – 2014</a:t>
            </a:r>
            <a:endParaRPr lang="en-US" sz="4400" dirty="0">
              <a:solidFill>
                <a:srgbClr val="3DF9F9"/>
              </a:solidFill>
              <a:effectLst>
                <a:outerShdw blurRad="50800" dist="38100" dir="2700000" algn="tl" rotWithShape="0">
                  <a:srgbClr val="000000">
                    <a:alpha val="43000"/>
                  </a:srgbClr>
                </a:outerShdw>
              </a:effectLst>
              <a:latin typeface="Cambria"/>
              <a:cs typeface="Cambria"/>
            </a:endParaRPr>
          </a:p>
        </p:txBody>
      </p:sp>
      <p:sp>
        <p:nvSpPr>
          <p:cNvPr id="5" name="Rectangle 3"/>
          <p:cNvSpPr>
            <a:spLocks noChangeArrowheads="1"/>
          </p:cNvSpPr>
          <p:nvPr/>
        </p:nvSpPr>
        <p:spPr bwMode="auto">
          <a:xfrm>
            <a:off x="4045690" y="5935585"/>
            <a:ext cx="5245052" cy="923330"/>
          </a:xfrm>
          <a:prstGeom prst="rect">
            <a:avLst/>
          </a:prstGeom>
          <a:noFill/>
          <a:ln w="9525">
            <a:noFill/>
            <a:miter lim="800000"/>
            <a:headEnd/>
            <a:tailEnd/>
          </a:ln>
          <a:effectLst/>
        </p:spPr>
        <p:txBody>
          <a:bodyPr wrap="none">
            <a:prstTxWarp prst="textNoShape">
              <a:avLst/>
            </a:prstTxWarp>
            <a:spAutoFit/>
          </a:bodyPr>
          <a:lstStyle/>
          <a:p>
            <a:pPr>
              <a:defRPr/>
            </a:pPr>
            <a:r>
              <a:rPr lang="en-US" sz="1800" dirty="0">
                <a:solidFill>
                  <a:srgbClr val="8CFF25"/>
                </a:solidFill>
                <a:effectLst>
                  <a:outerShdw blurRad="50800" dist="38100" dir="2700000" algn="tl" rotWithShape="0">
                    <a:srgbClr val="000000">
                      <a:alpha val="43000"/>
                    </a:srgbClr>
                  </a:outerShdw>
                </a:effectLst>
                <a:latin typeface="Cambria"/>
                <a:cs typeface="Cambria"/>
              </a:rPr>
              <a:t>http://www.cdc.gov/hepatitis/HCV/HCVfaq.htm#f4</a:t>
            </a:r>
          </a:p>
          <a:p>
            <a:pPr>
              <a:defRPr/>
            </a:pPr>
            <a:r>
              <a:rPr lang="en-US" sz="1800" dirty="0" smtClean="0">
                <a:solidFill>
                  <a:srgbClr val="8CFF25"/>
                </a:solidFill>
                <a:effectLst>
                  <a:outerShdw blurRad="50800" dist="38100" dir="2700000" algn="tl" rotWithShape="0">
                    <a:srgbClr val="000000">
                      <a:alpha val="43000"/>
                    </a:srgbClr>
                  </a:outerShdw>
                </a:effectLst>
                <a:latin typeface="Cambria"/>
                <a:cs typeface="Cambria"/>
              </a:rPr>
              <a:t>Created </a:t>
            </a:r>
            <a:r>
              <a:rPr lang="en-US" sz="1800" dirty="0">
                <a:solidFill>
                  <a:srgbClr val="8CFF25"/>
                </a:solidFill>
                <a:effectLst>
                  <a:outerShdw blurRad="50800" dist="38100" dir="2700000" algn="tl" rotWithShape="0">
                    <a:srgbClr val="000000">
                      <a:alpha val="43000"/>
                    </a:srgbClr>
                  </a:outerShdw>
                </a:effectLst>
                <a:latin typeface="Cambria"/>
                <a:cs typeface="Cambria"/>
              </a:rPr>
              <a:t>July 21, 2008</a:t>
            </a:r>
          </a:p>
          <a:p>
            <a:pPr>
              <a:defRPr/>
            </a:pPr>
            <a:r>
              <a:rPr lang="en-US" sz="1800" dirty="0">
                <a:solidFill>
                  <a:srgbClr val="8CFF25"/>
                </a:solidFill>
                <a:effectLst>
                  <a:outerShdw blurRad="50800" dist="38100" dir="2700000" algn="tl" rotWithShape="0">
                    <a:srgbClr val="000000">
                      <a:alpha val="43000"/>
                    </a:srgbClr>
                  </a:outerShdw>
                </a:effectLst>
                <a:latin typeface="Cambria"/>
                <a:cs typeface="Cambria"/>
              </a:rPr>
              <a:t>Last updated: November 17, 2014 </a:t>
            </a:r>
          </a:p>
        </p:txBody>
      </p:sp>
      <p:sp>
        <p:nvSpPr>
          <p:cNvPr id="6" name="Rectangle 3"/>
          <p:cNvSpPr>
            <a:spLocks noChangeArrowheads="1"/>
          </p:cNvSpPr>
          <p:nvPr/>
        </p:nvSpPr>
        <p:spPr bwMode="auto">
          <a:xfrm>
            <a:off x="533400" y="778199"/>
            <a:ext cx="8737883" cy="1210588"/>
          </a:xfrm>
          <a:prstGeom prst="rect">
            <a:avLst/>
          </a:prstGeom>
          <a:noFill/>
          <a:ln w="9525">
            <a:noFill/>
            <a:miter lim="800000"/>
            <a:headEnd/>
            <a:tailEnd/>
          </a:ln>
          <a:effectLst/>
        </p:spPr>
        <p:txBody>
          <a:bodyPr wrap="square">
            <a:prstTxWarp prst="textNoShape">
              <a:avLst/>
            </a:prstTxWarp>
            <a:spAutoFit/>
          </a:bodyPr>
          <a:lstStyle/>
          <a:p>
            <a:pPr>
              <a:lnSpc>
                <a:spcPct val="90000"/>
              </a:lnSpc>
              <a:defRPr/>
            </a:pPr>
            <a:r>
              <a:rPr lang="en-US" sz="4000" dirty="0">
                <a:solidFill>
                  <a:srgbClr val="FFFCA4"/>
                </a:solidFill>
                <a:effectLst>
                  <a:outerShdw blurRad="50800" dist="38100" dir="2700000" algn="tl" rotWithShape="0">
                    <a:srgbClr val="000000">
                      <a:alpha val="43000"/>
                    </a:srgbClr>
                  </a:outerShdw>
                </a:effectLst>
                <a:latin typeface="Cambria"/>
                <a:cs typeface="Cambria"/>
              </a:rPr>
              <a:t>Hepatitis C </a:t>
            </a:r>
            <a:r>
              <a:rPr lang="en-US" sz="4000" dirty="0" smtClean="0">
                <a:solidFill>
                  <a:srgbClr val="FFFCA4"/>
                </a:solidFill>
                <a:effectLst>
                  <a:outerShdw blurRad="50800" dist="38100" dir="2700000" algn="tl" rotWithShape="0">
                    <a:srgbClr val="000000">
                      <a:alpha val="43000"/>
                    </a:srgbClr>
                  </a:outerShdw>
                </a:effectLst>
                <a:latin typeface="Cambria"/>
                <a:cs typeface="Cambria"/>
              </a:rPr>
              <a:t>“Frequently </a:t>
            </a:r>
            <a:r>
              <a:rPr lang="en-US" sz="4000" dirty="0">
                <a:solidFill>
                  <a:srgbClr val="FFFCA4"/>
                </a:solidFill>
                <a:effectLst>
                  <a:outerShdw blurRad="50800" dist="38100" dir="2700000" algn="tl" rotWithShape="0">
                    <a:srgbClr val="000000">
                      <a:alpha val="43000"/>
                    </a:srgbClr>
                  </a:outerShdw>
                </a:effectLst>
                <a:latin typeface="Cambria"/>
                <a:cs typeface="Cambria"/>
              </a:rPr>
              <a:t>Asked Questions for Health </a:t>
            </a:r>
            <a:r>
              <a:rPr lang="en-US" sz="4000" dirty="0" smtClean="0">
                <a:solidFill>
                  <a:srgbClr val="FFFCA4"/>
                </a:solidFill>
                <a:effectLst>
                  <a:outerShdw blurRad="50800" dist="38100" dir="2700000" algn="tl" rotWithShape="0">
                    <a:srgbClr val="000000">
                      <a:alpha val="43000"/>
                    </a:srgbClr>
                  </a:outerShdw>
                </a:effectLst>
                <a:latin typeface="Cambria"/>
                <a:cs typeface="Cambria"/>
              </a:rPr>
              <a:t>Professionals”</a:t>
            </a:r>
            <a:endParaRPr lang="en-US" sz="4000" dirty="0">
              <a:solidFill>
                <a:srgbClr val="FFFCA4"/>
              </a:solidFill>
              <a:effectLst>
                <a:outerShdw blurRad="50800" dist="38100" dir="2700000" algn="tl" rotWithShape="0">
                  <a:srgbClr val="000000">
                    <a:alpha val="43000"/>
                  </a:srgbClr>
                </a:outerShdw>
              </a:effectLst>
              <a:latin typeface="Cambria"/>
              <a:cs typeface="Cambria"/>
            </a:endParaRPr>
          </a:p>
        </p:txBody>
      </p:sp>
      <p:sp>
        <p:nvSpPr>
          <p:cNvPr id="7" name="Rectangle 3"/>
          <p:cNvSpPr>
            <a:spLocks noChangeArrowheads="1"/>
          </p:cNvSpPr>
          <p:nvPr/>
        </p:nvSpPr>
        <p:spPr bwMode="auto">
          <a:xfrm>
            <a:off x="990600" y="2057400"/>
            <a:ext cx="8001000" cy="1098762"/>
          </a:xfrm>
          <a:prstGeom prst="rect">
            <a:avLst/>
          </a:prstGeom>
          <a:noFill/>
          <a:ln w="9525">
            <a:noFill/>
            <a:miter lim="800000"/>
            <a:headEnd/>
            <a:tailEnd/>
          </a:ln>
          <a:effectLst/>
        </p:spPr>
        <p:txBody>
          <a:bodyPr wrap="square">
            <a:prstTxWarp prst="textNoShape">
              <a:avLst/>
            </a:prstTxWarp>
            <a:spAutoFit/>
          </a:bodyPr>
          <a:lstStyle/>
          <a:p>
            <a:pPr>
              <a:lnSpc>
                <a:spcPct val="90000"/>
              </a:lnSpc>
              <a:defRPr/>
            </a:pPr>
            <a:r>
              <a:rPr lang="en-US" sz="3600" dirty="0">
                <a:solidFill>
                  <a:srgbClr val="FF5C02"/>
                </a:solidFill>
                <a:effectLst>
                  <a:outerShdw blurRad="50800" dist="38100" dir="2700000" algn="tl" rotWithShape="0">
                    <a:srgbClr val="000000">
                      <a:alpha val="43000"/>
                    </a:srgbClr>
                  </a:outerShdw>
                </a:effectLst>
                <a:latin typeface="Cambria"/>
                <a:cs typeface="Cambria"/>
              </a:rPr>
              <a:t>Should HCV-infected health care personnel be restricted in their work? </a:t>
            </a:r>
          </a:p>
        </p:txBody>
      </p:sp>
      <p:sp>
        <p:nvSpPr>
          <p:cNvPr id="8" name="Rectangle 3"/>
          <p:cNvSpPr>
            <a:spLocks noChangeArrowheads="1"/>
          </p:cNvSpPr>
          <p:nvPr/>
        </p:nvSpPr>
        <p:spPr bwMode="auto">
          <a:xfrm>
            <a:off x="685800" y="3315932"/>
            <a:ext cx="8001000" cy="2902333"/>
          </a:xfrm>
          <a:prstGeom prst="rect">
            <a:avLst/>
          </a:prstGeom>
          <a:noFill/>
          <a:ln w="9525">
            <a:noFill/>
            <a:miter lim="800000"/>
            <a:headEnd/>
            <a:tailEnd/>
          </a:ln>
          <a:effectLst/>
        </p:spPr>
        <p:txBody>
          <a:bodyPr wrap="square">
            <a:prstTxWarp prst="textNoShape">
              <a:avLst/>
            </a:prstTxWarp>
            <a:spAutoFit/>
          </a:bodyPr>
          <a:lstStyle/>
          <a:p>
            <a:pPr marL="166688" indent="-166688">
              <a:lnSpc>
                <a:spcPct val="95000"/>
              </a:lnSpc>
              <a:defRPr/>
            </a:pPr>
            <a:r>
              <a:rPr lang="en-US" sz="2400" i="0" dirty="0" smtClean="0">
                <a:effectLst>
                  <a:outerShdw blurRad="50800" dist="38100" dir="2700000" algn="tl" rotWithShape="0">
                    <a:srgbClr val="000000">
                      <a:alpha val="43000"/>
                    </a:srgbClr>
                  </a:outerShdw>
                </a:effectLst>
                <a:latin typeface="Cambria"/>
                <a:cs typeface="Cambria"/>
              </a:rPr>
              <a:t>“There </a:t>
            </a:r>
            <a:r>
              <a:rPr lang="en-US" sz="2400" i="0" dirty="0">
                <a:effectLst>
                  <a:outerShdw blurRad="50800" dist="38100" dir="2700000" algn="tl" rotWithShape="0">
                    <a:srgbClr val="000000">
                      <a:alpha val="43000"/>
                    </a:srgbClr>
                  </a:outerShdw>
                </a:effectLst>
                <a:latin typeface="Cambria"/>
                <a:cs typeface="Cambria"/>
              </a:rPr>
              <a:t>are no CDC recommendations to restrict a health care worker who is infected with HCV. The risk of transmission from an infected health care worker to a patient appears to be very low. All health care personnel, including those who are HCV positive, should follow strict aseptic technique and Standard </a:t>
            </a:r>
            <a:r>
              <a:rPr lang="en-US" sz="2400" i="0" dirty="0" smtClean="0">
                <a:effectLst>
                  <a:outerShdw blurRad="50800" dist="38100" dir="2700000" algn="tl" rotWithShape="0">
                    <a:srgbClr val="000000">
                      <a:alpha val="43000"/>
                    </a:srgbClr>
                  </a:outerShdw>
                </a:effectLst>
                <a:latin typeface="Cambria"/>
                <a:cs typeface="Cambria"/>
              </a:rPr>
              <a:t>Precautions, including </a:t>
            </a:r>
            <a:r>
              <a:rPr lang="en-US" sz="2400" i="0" dirty="0">
                <a:effectLst>
                  <a:outerShdw blurRad="50800" dist="38100" dir="2700000" algn="tl" rotWithShape="0">
                    <a:srgbClr val="000000">
                      <a:alpha val="43000"/>
                    </a:srgbClr>
                  </a:outerShdw>
                </a:effectLst>
                <a:latin typeface="Cambria"/>
                <a:cs typeface="Cambria"/>
              </a:rPr>
              <a:t>appropriate hand hygiene, use of protective barriers, and safe injection </a:t>
            </a:r>
            <a:r>
              <a:rPr lang="en-US" sz="2400" i="0" dirty="0" smtClean="0">
                <a:effectLst>
                  <a:outerShdw blurRad="50800" dist="38100" dir="2700000" algn="tl" rotWithShape="0">
                    <a:srgbClr val="000000">
                      <a:alpha val="43000"/>
                    </a:srgbClr>
                  </a:outerShdw>
                </a:effectLst>
                <a:latin typeface="Cambria"/>
                <a:cs typeface="Cambria"/>
              </a:rPr>
              <a:t>practices.”</a:t>
            </a:r>
            <a:endParaRPr lang="en-US" sz="2400" i="0" dirty="0">
              <a:effectLst>
                <a:outerShdw blurRad="50800" dist="38100" dir="2700000" algn="tl" rotWithShape="0">
                  <a:srgbClr val="000000">
                    <a:alpha val="43000"/>
                  </a:srgbClr>
                </a:outerShdw>
              </a:effectLst>
              <a:latin typeface="Cambria"/>
              <a:cs typeface="Cambria"/>
            </a:endParaRPr>
          </a:p>
        </p:txBody>
      </p:sp>
    </p:spTree>
    <p:extLst>
      <p:ext uri="{BB962C8B-B14F-4D97-AF65-F5344CB8AC3E}">
        <p14:creationId xmlns:p14="http://schemas.microsoft.com/office/powerpoint/2010/main" val="1987446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1619"/>
                                        </p:tgtEl>
                                        <p:attrNameLst>
                                          <p:attrName>style.visibility</p:attrName>
                                        </p:attrNameLst>
                                      </p:cBhvr>
                                      <p:to>
                                        <p:strVal val="visible"/>
                                      </p:to>
                                    </p:set>
                                    <p:animEffect transition="in" filter="wipe(left)">
                                      <p:cBhvr>
                                        <p:cTn id="7" dur="500"/>
                                        <p:tgtEl>
                                          <p:spTgt spid="7516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19" grpId="0"/>
      <p:bldP spid="5" grpId="0"/>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ChangeArrowheads="1"/>
          </p:cNvSpPr>
          <p:nvPr/>
        </p:nvSpPr>
        <p:spPr bwMode="auto">
          <a:xfrm>
            <a:off x="381000" y="987240"/>
            <a:ext cx="8458200" cy="5337360"/>
          </a:xfrm>
          <a:prstGeom prst="rect">
            <a:avLst/>
          </a:prstGeom>
          <a:noFill/>
          <a:ln w="9525">
            <a:noFill/>
            <a:miter lim="800000"/>
            <a:headEnd/>
            <a:tailEnd/>
          </a:ln>
          <a:effectLst/>
        </p:spPr>
        <p:txBody>
          <a:bodyPr wrap="square">
            <a:prstTxWarp prst="textNoShape">
              <a:avLst/>
            </a:prstTxWarp>
            <a:spAutoFit/>
          </a:bodyPr>
          <a:lstStyle/>
          <a:p>
            <a:pPr marL="454025" indent="-454025">
              <a:lnSpc>
                <a:spcPct val="95000"/>
              </a:lnSpc>
              <a:spcBef>
                <a:spcPts val="0"/>
              </a:spcBef>
              <a:spcAft>
                <a:spcPts val="1200"/>
              </a:spcAft>
              <a:buClr>
                <a:srgbClr val="FF03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What, if any, level of provider-to-patient risk is tolerable?</a:t>
            </a:r>
          </a:p>
          <a:p>
            <a:pPr marL="454025" indent="-454025">
              <a:lnSpc>
                <a:spcPct val="95000"/>
              </a:lnSpc>
              <a:spcBef>
                <a:spcPts val="0"/>
              </a:spcBef>
              <a:spcAft>
                <a:spcPts val="1200"/>
              </a:spcAft>
              <a:buClr>
                <a:srgbClr val="FF03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What</a:t>
            </a:r>
            <a:r>
              <a:rPr lang="en-US" sz="2800" i="0" dirty="0">
                <a:effectLst>
                  <a:outerShdw blurRad="50800" dist="38100" dir="2700000" algn="tl" rotWithShape="0">
                    <a:srgbClr val="000000">
                      <a:alpha val="43000"/>
                    </a:srgbClr>
                  </a:outerShdw>
                </a:effectLst>
                <a:latin typeface="Cambria"/>
                <a:cs typeface="Cambria"/>
              </a:rPr>
              <a:t>, if any, risks are associated with a highly restrictive policy</a:t>
            </a:r>
            <a:r>
              <a:rPr lang="en-US" sz="2800" i="0" dirty="0" smtClean="0">
                <a:effectLst>
                  <a:outerShdw blurRad="50800" dist="38100" dir="2700000" algn="tl" rotWithShape="0">
                    <a:srgbClr val="000000">
                      <a:alpha val="43000"/>
                    </a:srgbClr>
                  </a:outerShdw>
                </a:effectLst>
                <a:latin typeface="Cambria"/>
                <a:cs typeface="Cambria"/>
              </a:rPr>
              <a:t>?</a:t>
            </a:r>
          </a:p>
          <a:p>
            <a:pPr marL="454025" indent="-454025">
              <a:lnSpc>
                <a:spcPct val="95000"/>
              </a:lnSpc>
              <a:spcBef>
                <a:spcPts val="0"/>
              </a:spcBef>
              <a:spcAft>
                <a:spcPts val="1200"/>
              </a:spcAft>
              <a:buClr>
                <a:srgbClr val="FF03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How does one fairly balance these complex and directly competing risks?</a:t>
            </a:r>
            <a:endParaRPr lang="en-US" sz="2800" i="0" dirty="0">
              <a:effectLst>
                <a:outerShdw blurRad="50800" dist="38100" dir="2700000" algn="tl" rotWithShape="0">
                  <a:srgbClr val="000000">
                    <a:alpha val="43000"/>
                  </a:srgbClr>
                </a:outerShdw>
              </a:effectLst>
              <a:latin typeface="Cambria"/>
              <a:cs typeface="Cambria"/>
            </a:endParaRPr>
          </a:p>
          <a:p>
            <a:pPr marL="454025" indent="-454025">
              <a:lnSpc>
                <a:spcPct val="95000"/>
              </a:lnSpc>
              <a:spcBef>
                <a:spcPts val="0"/>
              </a:spcBef>
              <a:spcAft>
                <a:spcPts val="1200"/>
              </a:spcAft>
              <a:buClr>
                <a:srgbClr val="FF03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How does the magnitude of provider-to-patient risk compare to other prevalent risks for patients in healthcare? </a:t>
            </a:r>
            <a:endParaRPr lang="en-US" sz="2800" i="0" dirty="0">
              <a:effectLst>
                <a:outerShdw blurRad="50800" dist="38100" dir="2700000" algn="tl" rotWithShape="0">
                  <a:srgbClr val="000000">
                    <a:alpha val="43000"/>
                  </a:srgbClr>
                </a:outerShdw>
              </a:effectLst>
              <a:latin typeface="Cambria"/>
              <a:cs typeface="Cambria"/>
            </a:endParaRPr>
          </a:p>
          <a:p>
            <a:pPr marL="454025" indent="-454025">
              <a:lnSpc>
                <a:spcPct val="95000"/>
              </a:lnSpc>
              <a:spcBef>
                <a:spcPts val="0"/>
              </a:spcBef>
              <a:spcAft>
                <a:spcPts val="1200"/>
              </a:spcAft>
              <a:buClr>
                <a:srgbClr val="FF03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If one elects to implement a less-restrictive policy, what can be done to mitigate identifiable risks?</a:t>
            </a:r>
            <a:endParaRPr lang="en-US" sz="2800" i="0" dirty="0">
              <a:effectLst>
                <a:outerShdw blurRad="50800" dist="38100" dir="2700000" algn="tl" rotWithShape="0">
                  <a:srgbClr val="000000">
                    <a:alpha val="43000"/>
                  </a:srgbClr>
                </a:outerShdw>
              </a:effectLst>
              <a:latin typeface="Cambria"/>
              <a:cs typeface="Cambria"/>
            </a:endParaRPr>
          </a:p>
        </p:txBody>
      </p:sp>
      <p:sp>
        <p:nvSpPr>
          <p:cNvPr id="755715" name="Rectangle 3"/>
          <p:cNvSpPr>
            <a:spLocks noChangeArrowheads="1"/>
          </p:cNvSpPr>
          <p:nvPr/>
        </p:nvSpPr>
        <p:spPr bwMode="auto">
          <a:xfrm>
            <a:off x="2299027" y="76200"/>
            <a:ext cx="3949373" cy="707886"/>
          </a:xfrm>
          <a:prstGeom prst="rect">
            <a:avLst/>
          </a:prstGeom>
          <a:noFill/>
          <a:ln w="9525">
            <a:noFill/>
            <a:miter lim="800000"/>
            <a:headEnd/>
            <a:tailEnd/>
          </a:ln>
          <a:effectLst/>
        </p:spPr>
        <p:txBody>
          <a:bodyPr wrap="none">
            <a:prstTxWarp prst="textNoShape">
              <a:avLst/>
            </a:prstTxWarp>
            <a:spAutoFit/>
          </a:bodyPr>
          <a:lstStyle/>
          <a:p>
            <a:pPr>
              <a:defRPr/>
            </a:pPr>
            <a:r>
              <a:rPr lang="en-US" sz="4000" dirty="0" smtClean="0">
                <a:solidFill>
                  <a:srgbClr val="3DF9F9"/>
                </a:solidFill>
                <a:effectLst>
                  <a:outerShdw blurRad="50800" dist="38100" dir="2700000" algn="tl" rotWithShape="0">
                    <a:srgbClr val="000000">
                      <a:alpha val="43000"/>
                    </a:srgbClr>
                  </a:outerShdw>
                </a:effectLst>
                <a:latin typeface="Cambria"/>
                <a:cs typeface="Cambria"/>
              </a:rPr>
              <a:t>The Bottom Line</a:t>
            </a:r>
            <a:endParaRPr lang="en-US" sz="4000" dirty="0">
              <a:solidFill>
                <a:srgbClr val="3DF9F9"/>
              </a:solidFill>
              <a:effectLst>
                <a:outerShdw blurRad="50800" dist="38100" dir="2700000" algn="tl" rotWithShape="0">
                  <a:srgbClr val="000000">
                    <a:alpha val="43000"/>
                  </a:srgbClr>
                </a:outerShdw>
              </a:effectLst>
              <a:latin typeface="Cambria"/>
              <a:cs typeface="Cambria"/>
            </a:endParaRPr>
          </a:p>
        </p:txBody>
      </p:sp>
    </p:spTree>
    <p:extLst>
      <p:ext uri="{BB962C8B-B14F-4D97-AF65-F5344CB8AC3E}">
        <p14:creationId xmlns:p14="http://schemas.microsoft.com/office/powerpoint/2010/main" val="1557685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55715"/>
                                        </p:tgtEl>
                                        <p:attrNameLst>
                                          <p:attrName>style.visibility</p:attrName>
                                        </p:attrNameLst>
                                      </p:cBhvr>
                                      <p:to>
                                        <p:strVal val="visible"/>
                                      </p:to>
                                    </p:set>
                                    <p:animEffect transition="in" filter="slide(fromLeft)">
                                      <p:cBhvr>
                                        <p:cTn id="7" dur="1000"/>
                                        <p:tgtEl>
                                          <p:spTgt spid="755715"/>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55714">
                                            <p:txEl>
                                              <p:pRg st="0" end="0"/>
                                            </p:txEl>
                                          </p:spTgt>
                                        </p:tgtEl>
                                        <p:attrNameLst>
                                          <p:attrName>style.visibility</p:attrName>
                                        </p:attrNameLst>
                                      </p:cBhvr>
                                      <p:to>
                                        <p:strVal val="visible"/>
                                      </p:to>
                                    </p:set>
                                    <p:anim calcmode="lin" valueType="num">
                                      <p:cBhvr additive="base">
                                        <p:cTn id="11" dur="500"/>
                                        <p:tgtEl>
                                          <p:spTgt spid="755714">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755714">
                                            <p:txEl>
                                              <p:pRg st="0" end="0"/>
                                            </p:txEl>
                                          </p:spTgt>
                                        </p:tgtEl>
                                      </p:cBhvr>
                                    </p:animEffect>
                                  </p:childTnLst>
                                </p:cTn>
                              </p:par>
                            </p:childTnLst>
                          </p:cTn>
                        </p:par>
                        <p:par>
                          <p:cTn id="13" fill="hold">
                            <p:stCondLst>
                              <p:cond delay="1500"/>
                            </p:stCondLst>
                            <p:childTnLst>
                              <p:par>
                                <p:cTn id="14" presetID="12" presetClass="entr" presetSubtype="8" fill="hold" grpId="0" nodeType="afterEffect">
                                  <p:stCondLst>
                                    <p:cond delay="0"/>
                                  </p:stCondLst>
                                  <p:childTnLst>
                                    <p:set>
                                      <p:cBhvr>
                                        <p:cTn id="15" dur="1" fill="hold">
                                          <p:stCondLst>
                                            <p:cond delay="0"/>
                                          </p:stCondLst>
                                        </p:cTn>
                                        <p:tgtEl>
                                          <p:spTgt spid="755714">
                                            <p:txEl>
                                              <p:pRg st="1" end="1"/>
                                            </p:txEl>
                                          </p:spTgt>
                                        </p:tgtEl>
                                        <p:attrNameLst>
                                          <p:attrName>style.visibility</p:attrName>
                                        </p:attrNameLst>
                                      </p:cBhvr>
                                      <p:to>
                                        <p:strVal val="visible"/>
                                      </p:to>
                                    </p:set>
                                    <p:anim calcmode="lin" valueType="num">
                                      <p:cBhvr additive="base">
                                        <p:cTn id="16" dur="500"/>
                                        <p:tgtEl>
                                          <p:spTgt spid="755714">
                                            <p:txEl>
                                              <p:pRg st="1" end="1"/>
                                            </p:txEl>
                                          </p:spTgt>
                                        </p:tgtEl>
                                        <p:attrNameLst>
                                          <p:attrName>ppt_x</p:attrName>
                                        </p:attrNameLst>
                                      </p:cBhvr>
                                      <p:tavLst>
                                        <p:tav tm="0">
                                          <p:val>
                                            <p:strVal val="#ppt_x-#ppt_w*1.125000"/>
                                          </p:val>
                                        </p:tav>
                                        <p:tav tm="100000">
                                          <p:val>
                                            <p:strVal val="#ppt_x"/>
                                          </p:val>
                                        </p:tav>
                                      </p:tavLst>
                                    </p:anim>
                                    <p:animEffect transition="in" filter="wipe(right)">
                                      <p:cBhvr>
                                        <p:cTn id="17" dur="500"/>
                                        <p:tgtEl>
                                          <p:spTgt spid="755714">
                                            <p:txEl>
                                              <p:pRg st="1" end="1"/>
                                            </p:txEl>
                                          </p:spTgt>
                                        </p:tgtEl>
                                      </p:cBhvr>
                                    </p:animEffect>
                                  </p:childTnLst>
                                </p:cTn>
                              </p:par>
                            </p:childTnLst>
                          </p:cTn>
                        </p:par>
                        <p:par>
                          <p:cTn id="18" fill="hold">
                            <p:stCondLst>
                              <p:cond delay="2000"/>
                            </p:stCondLst>
                            <p:childTnLst>
                              <p:par>
                                <p:cTn id="19" presetID="12" presetClass="entr" presetSubtype="8" fill="hold" grpId="0" nodeType="afterEffect">
                                  <p:stCondLst>
                                    <p:cond delay="0"/>
                                  </p:stCondLst>
                                  <p:childTnLst>
                                    <p:set>
                                      <p:cBhvr>
                                        <p:cTn id="20" dur="1" fill="hold">
                                          <p:stCondLst>
                                            <p:cond delay="0"/>
                                          </p:stCondLst>
                                        </p:cTn>
                                        <p:tgtEl>
                                          <p:spTgt spid="755714">
                                            <p:txEl>
                                              <p:pRg st="2" end="2"/>
                                            </p:txEl>
                                          </p:spTgt>
                                        </p:tgtEl>
                                        <p:attrNameLst>
                                          <p:attrName>style.visibility</p:attrName>
                                        </p:attrNameLst>
                                      </p:cBhvr>
                                      <p:to>
                                        <p:strVal val="visible"/>
                                      </p:to>
                                    </p:set>
                                    <p:anim calcmode="lin" valueType="num">
                                      <p:cBhvr additive="base">
                                        <p:cTn id="21" dur="500"/>
                                        <p:tgtEl>
                                          <p:spTgt spid="755714">
                                            <p:txEl>
                                              <p:pRg st="2" end="2"/>
                                            </p:txEl>
                                          </p:spTgt>
                                        </p:tgtEl>
                                        <p:attrNameLst>
                                          <p:attrName>ppt_x</p:attrName>
                                        </p:attrNameLst>
                                      </p:cBhvr>
                                      <p:tavLst>
                                        <p:tav tm="0">
                                          <p:val>
                                            <p:strVal val="#ppt_x-#ppt_w*1.125000"/>
                                          </p:val>
                                        </p:tav>
                                        <p:tav tm="100000">
                                          <p:val>
                                            <p:strVal val="#ppt_x"/>
                                          </p:val>
                                        </p:tav>
                                      </p:tavLst>
                                    </p:anim>
                                    <p:animEffect transition="in" filter="wipe(right)">
                                      <p:cBhvr>
                                        <p:cTn id="22" dur="500"/>
                                        <p:tgtEl>
                                          <p:spTgt spid="755714">
                                            <p:txEl>
                                              <p:pRg st="2" end="2"/>
                                            </p:txEl>
                                          </p:spTgt>
                                        </p:tgtEl>
                                      </p:cBhvr>
                                    </p:animEffect>
                                  </p:childTnLst>
                                </p:cTn>
                              </p:par>
                            </p:childTnLst>
                          </p:cTn>
                        </p:par>
                        <p:par>
                          <p:cTn id="23" fill="hold">
                            <p:stCondLst>
                              <p:cond delay="2500"/>
                            </p:stCondLst>
                            <p:childTnLst>
                              <p:par>
                                <p:cTn id="24" presetID="12" presetClass="entr" presetSubtype="8" fill="hold" grpId="0" nodeType="afterEffect">
                                  <p:stCondLst>
                                    <p:cond delay="0"/>
                                  </p:stCondLst>
                                  <p:childTnLst>
                                    <p:set>
                                      <p:cBhvr>
                                        <p:cTn id="25" dur="1" fill="hold">
                                          <p:stCondLst>
                                            <p:cond delay="0"/>
                                          </p:stCondLst>
                                        </p:cTn>
                                        <p:tgtEl>
                                          <p:spTgt spid="755714">
                                            <p:txEl>
                                              <p:pRg st="3" end="3"/>
                                            </p:txEl>
                                          </p:spTgt>
                                        </p:tgtEl>
                                        <p:attrNameLst>
                                          <p:attrName>style.visibility</p:attrName>
                                        </p:attrNameLst>
                                      </p:cBhvr>
                                      <p:to>
                                        <p:strVal val="visible"/>
                                      </p:to>
                                    </p:set>
                                    <p:anim calcmode="lin" valueType="num">
                                      <p:cBhvr additive="base">
                                        <p:cTn id="26" dur="500"/>
                                        <p:tgtEl>
                                          <p:spTgt spid="755714">
                                            <p:txEl>
                                              <p:pRg st="3" end="3"/>
                                            </p:txEl>
                                          </p:spTgt>
                                        </p:tgtEl>
                                        <p:attrNameLst>
                                          <p:attrName>ppt_x</p:attrName>
                                        </p:attrNameLst>
                                      </p:cBhvr>
                                      <p:tavLst>
                                        <p:tav tm="0">
                                          <p:val>
                                            <p:strVal val="#ppt_x-#ppt_w*1.125000"/>
                                          </p:val>
                                        </p:tav>
                                        <p:tav tm="100000">
                                          <p:val>
                                            <p:strVal val="#ppt_x"/>
                                          </p:val>
                                        </p:tav>
                                      </p:tavLst>
                                    </p:anim>
                                    <p:animEffect transition="in" filter="wipe(right)">
                                      <p:cBhvr>
                                        <p:cTn id="27" dur="500"/>
                                        <p:tgtEl>
                                          <p:spTgt spid="755714">
                                            <p:txEl>
                                              <p:pRg st="3" end="3"/>
                                            </p:txEl>
                                          </p:spTgt>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755714">
                                            <p:txEl>
                                              <p:pRg st="4" end="4"/>
                                            </p:txEl>
                                          </p:spTgt>
                                        </p:tgtEl>
                                        <p:attrNameLst>
                                          <p:attrName>style.visibility</p:attrName>
                                        </p:attrNameLst>
                                      </p:cBhvr>
                                      <p:to>
                                        <p:strVal val="visible"/>
                                      </p:to>
                                    </p:set>
                                    <p:anim calcmode="lin" valueType="num">
                                      <p:cBhvr additive="base">
                                        <p:cTn id="31" dur="500"/>
                                        <p:tgtEl>
                                          <p:spTgt spid="755714">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7557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4" grpId="0" build="p"/>
      <p:bldP spid="7557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2570708"/>
            <a:ext cx="6400800" cy="2077492"/>
          </a:xfrm>
          <a:prstGeom prst="rect">
            <a:avLst/>
          </a:prstGeom>
          <a:noFill/>
        </p:spPr>
        <p:txBody>
          <a:bodyPr wrap="square">
            <a:spAutoFit/>
          </a:bodyPr>
          <a:lstStyle>
            <a:lvl1pPr marL="344488" indent="-344488" eaLnBrk="0" hangingPunct="0">
              <a:defRPr sz="25600" i="1">
                <a:solidFill>
                  <a:schemeClr val="tx1"/>
                </a:solidFill>
                <a:latin typeface="Times New Roman" charset="0"/>
                <a:ea typeface="ＭＳ Ｐゴシック" charset="0"/>
                <a:cs typeface="ＭＳ Ｐゴシック" charset="0"/>
              </a:defRPr>
            </a:lvl1pPr>
            <a:lvl2pPr marL="37931725" indent="-37474525" eaLnBrk="0" hangingPunct="0">
              <a:defRPr sz="25600" i="1">
                <a:solidFill>
                  <a:schemeClr val="tx1"/>
                </a:solidFill>
                <a:latin typeface="Times New Roman" charset="0"/>
                <a:ea typeface="ＭＳ Ｐゴシック" charset="0"/>
              </a:defRPr>
            </a:lvl2pPr>
            <a:lvl3pPr eaLnBrk="0" hangingPunct="0">
              <a:defRPr sz="25600" i="1">
                <a:solidFill>
                  <a:schemeClr val="tx1"/>
                </a:solidFill>
                <a:latin typeface="Times New Roman" charset="0"/>
                <a:ea typeface="ＭＳ Ｐゴシック" charset="0"/>
              </a:defRPr>
            </a:lvl3pPr>
            <a:lvl4pPr eaLnBrk="0" hangingPunct="0">
              <a:defRPr sz="25600" i="1">
                <a:solidFill>
                  <a:schemeClr val="tx1"/>
                </a:solidFill>
                <a:latin typeface="Times New Roman" charset="0"/>
                <a:ea typeface="ＭＳ Ｐゴシック" charset="0"/>
              </a:defRPr>
            </a:lvl4pPr>
            <a:lvl5pPr eaLnBrk="0" hangingPunct="0">
              <a:defRPr sz="25600" i="1">
                <a:solidFill>
                  <a:schemeClr val="tx1"/>
                </a:solidFill>
                <a:latin typeface="Times New Roman" charset="0"/>
                <a:ea typeface="ＭＳ Ｐゴシック" charset="0"/>
              </a:defRPr>
            </a:lvl5pPr>
            <a:lvl6pPr marL="457200" eaLnBrk="0" fontAlgn="base" hangingPunct="0">
              <a:spcBef>
                <a:spcPct val="0"/>
              </a:spcBef>
              <a:spcAft>
                <a:spcPct val="0"/>
              </a:spcAft>
              <a:defRPr sz="25600" i="1">
                <a:solidFill>
                  <a:schemeClr val="tx1"/>
                </a:solidFill>
                <a:latin typeface="Times New Roman" charset="0"/>
                <a:ea typeface="ＭＳ Ｐゴシック" charset="0"/>
              </a:defRPr>
            </a:lvl6pPr>
            <a:lvl7pPr marL="914400" eaLnBrk="0" fontAlgn="base" hangingPunct="0">
              <a:spcBef>
                <a:spcPct val="0"/>
              </a:spcBef>
              <a:spcAft>
                <a:spcPct val="0"/>
              </a:spcAft>
              <a:defRPr sz="25600" i="1">
                <a:solidFill>
                  <a:schemeClr val="tx1"/>
                </a:solidFill>
                <a:latin typeface="Times New Roman" charset="0"/>
                <a:ea typeface="ＭＳ Ｐゴシック" charset="0"/>
              </a:defRPr>
            </a:lvl7pPr>
            <a:lvl8pPr marL="1371600" eaLnBrk="0" fontAlgn="base" hangingPunct="0">
              <a:spcBef>
                <a:spcPct val="0"/>
              </a:spcBef>
              <a:spcAft>
                <a:spcPct val="0"/>
              </a:spcAft>
              <a:defRPr sz="25600" i="1">
                <a:solidFill>
                  <a:schemeClr val="tx1"/>
                </a:solidFill>
                <a:latin typeface="Times New Roman" charset="0"/>
                <a:ea typeface="ＭＳ Ｐゴシック" charset="0"/>
              </a:defRPr>
            </a:lvl8pPr>
            <a:lvl9pPr marL="1828800" eaLnBrk="0" fontAlgn="base" hangingPunct="0">
              <a:spcBef>
                <a:spcPct val="0"/>
              </a:spcBef>
              <a:spcAft>
                <a:spcPct val="0"/>
              </a:spcAft>
              <a:defRPr sz="25600" i="1">
                <a:solidFill>
                  <a:schemeClr val="tx1"/>
                </a:solidFill>
                <a:latin typeface="Times New Roman" charset="0"/>
                <a:ea typeface="ＭＳ Ｐゴシック" charset="0"/>
              </a:defRPr>
            </a:lvl9pPr>
          </a:lstStyle>
          <a:p>
            <a:pPr>
              <a:lnSpc>
                <a:spcPct val="85000"/>
              </a:lnSpc>
              <a:spcBef>
                <a:spcPct val="45000"/>
              </a:spcBef>
              <a:buClr>
                <a:srgbClr val="F90B17"/>
              </a:buClr>
              <a:buFont typeface="Times" charset="0"/>
              <a:buChar char="•"/>
            </a:pPr>
            <a:r>
              <a:rPr lang="en-US" sz="3600" dirty="0">
                <a:effectLst>
                  <a:outerShdw blurRad="50800" dist="38100" dir="2700000" algn="tl" rotWithShape="0">
                    <a:srgbClr val="000000">
                      <a:alpha val="43000"/>
                    </a:srgbClr>
                  </a:outerShdw>
                </a:effectLst>
                <a:latin typeface="Cambria"/>
                <a:cs typeface="Cambria"/>
              </a:rPr>
              <a:t>E-mail </a:t>
            </a:r>
            <a:r>
              <a:rPr lang="en-US" sz="3600" i="0" dirty="0">
                <a:effectLst>
                  <a:outerShdw blurRad="50800" dist="38100" dir="2700000" algn="tl" rotWithShape="0">
                    <a:srgbClr val="000000">
                      <a:alpha val="43000"/>
                    </a:srgbClr>
                  </a:outerShdw>
                </a:effectLst>
                <a:latin typeface="Cambria"/>
                <a:cs typeface="Cambria"/>
              </a:rPr>
              <a:t>– </a:t>
            </a:r>
            <a:r>
              <a:rPr lang="en-US" sz="3600" i="0" dirty="0" err="1">
                <a:effectLst>
                  <a:outerShdw blurRad="50800" dist="38100" dir="2700000" algn="tl" rotWithShape="0">
                    <a:srgbClr val="000000">
                      <a:alpha val="43000"/>
                    </a:srgbClr>
                  </a:outerShdw>
                </a:effectLst>
                <a:latin typeface="Cambria"/>
                <a:cs typeface="Cambria"/>
              </a:rPr>
              <a:t>dkh@nih.gov</a:t>
            </a:r>
            <a:endParaRPr lang="en-US" sz="3600" i="0" dirty="0">
              <a:effectLst>
                <a:outerShdw blurRad="50800" dist="38100" dir="2700000" algn="tl" rotWithShape="0">
                  <a:srgbClr val="000000">
                    <a:alpha val="43000"/>
                  </a:srgbClr>
                </a:outerShdw>
              </a:effectLst>
              <a:latin typeface="Cambria"/>
              <a:cs typeface="Cambria"/>
            </a:endParaRPr>
          </a:p>
          <a:p>
            <a:pPr>
              <a:lnSpc>
                <a:spcPct val="85000"/>
              </a:lnSpc>
              <a:spcBef>
                <a:spcPct val="45000"/>
              </a:spcBef>
              <a:buClr>
                <a:srgbClr val="F90B17"/>
              </a:buClr>
            </a:pPr>
            <a:endParaRPr lang="en-US" sz="1200" i="0" dirty="0">
              <a:effectLst>
                <a:outerShdw blurRad="50800" dist="38100" dir="2700000" algn="tl" rotWithShape="0">
                  <a:srgbClr val="000000">
                    <a:alpha val="43000"/>
                  </a:srgbClr>
                </a:outerShdw>
              </a:effectLst>
              <a:latin typeface="Cambria"/>
              <a:cs typeface="Cambria"/>
            </a:endParaRPr>
          </a:p>
          <a:p>
            <a:pPr>
              <a:lnSpc>
                <a:spcPct val="85000"/>
              </a:lnSpc>
              <a:spcBef>
                <a:spcPct val="45000"/>
              </a:spcBef>
              <a:buClr>
                <a:srgbClr val="F90B17"/>
              </a:buClr>
              <a:buFont typeface="Times" charset="0"/>
              <a:buChar char="•"/>
            </a:pPr>
            <a:r>
              <a:rPr lang="en-US" sz="3600" dirty="0">
                <a:effectLst>
                  <a:outerShdw blurRad="50800" dist="38100" dir="2700000" algn="tl" rotWithShape="0">
                    <a:srgbClr val="000000">
                      <a:alpha val="43000"/>
                    </a:srgbClr>
                  </a:outerShdw>
                </a:effectLst>
                <a:latin typeface="Cambria"/>
                <a:cs typeface="Cambria"/>
              </a:rPr>
              <a:t>Telephone – </a:t>
            </a:r>
            <a:r>
              <a:rPr lang="en-US" sz="3600" i="0" dirty="0">
                <a:effectLst>
                  <a:outerShdw blurRad="50800" dist="38100" dir="2700000" algn="tl" rotWithShape="0">
                    <a:srgbClr val="000000">
                      <a:alpha val="43000"/>
                    </a:srgbClr>
                  </a:outerShdw>
                </a:effectLst>
                <a:latin typeface="Cambria"/>
                <a:cs typeface="Cambria"/>
              </a:rPr>
              <a:t>301-496-3515</a:t>
            </a:r>
          </a:p>
          <a:p>
            <a:pPr eaLnBrk="1" hangingPunct="1"/>
            <a:endParaRPr lang="en-US" sz="3600" dirty="0">
              <a:effectLst>
                <a:outerShdw blurRad="50800" dist="38100" dir="2700000" algn="tl" rotWithShape="0">
                  <a:srgbClr val="000000">
                    <a:alpha val="43000"/>
                  </a:srgbClr>
                </a:outerShdw>
              </a:effectLst>
              <a:latin typeface="Cambria"/>
              <a:cs typeface="Cambria"/>
            </a:endParaRPr>
          </a:p>
        </p:txBody>
      </p:sp>
      <p:sp>
        <p:nvSpPr>
          <p:cNvPr id="5" name="Rectangle 2"/>
          <p:cNvSpPr>
            <a:spLocks noGrp="1" noChangeArrowheads="1"/>
          </p:cNvSpPr>
          <p:nvPr/>
        </p:nvSpPr>
        <p:spPr bwMode="auto">
          <a:xfrm>
            <a:off x="990600" y="1168946"/>
            <a:ext cx="6629400" cy="715962"/>
          </a:xfrm>
          <a:prstGeom prst="rect">
            <a:avLst/>
          </a:prstGeom>
          <a:noFill/>
          <a:ln w="9525">
            <a:noFill/>
            <a:miter lim="800000"/>
            <a:headEnd/>
            <a:tailEnd/>
          </a:ln>
          <a:effectLst>
            <a:outerShdw dist="35921" dir="2700000" algn="ctr" rotWithShape="0">
              <a:schemeClr val="bg2"/>
            </a:outerShdw>
          </a:effectLst>
        </p:spPr>
        <p:txBody>
          <a:bodyPr/>
          <a:lstStyle/>
          <a:p>
            <a:pPr algn="ctr" eaLnBrk="0" hangingPunct="0"/>
            <a:r>
              <a:rPr lang="en-US" sz="5400" dirty="0">
                <a:solidFill>
                  <a:schemeClr val="tx2"/>
                </a:solidFill>
                <a:effectLst>
                  <a:outerShdw blurRad="38100" dist="38100" dir="2700000" algn="tl">
                    <a:srgbClr val="000000"/>
                  </a:outerShdw>
                </a:effectLst>
                <a:latin typeface="Cambria"/>
                <a:cs typeface="Cambria"/>
              </a:rPr>
              <a:t>Contact Information</a:t>
            </a:r>
          </a:p>
        </p:txBody>
      </p:sp>
    </p:spTree>
    <p:extLst>
      <p:ext uri="{BB962C8B-B14F-4D97-AF65-F5344CB8AC3E}">
        <p14:creationId xmlns:p14="http://schemas.microsoft.com/office/powerpoint/2010/main" val="398236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Left)">
                                      <p:cBhvr>
                                        <p:cTn id="12" dur="500"/>
                                        <p:tgtEl>
                                          <p:spTgt spid="4">
                                            <p:txEl>
                                              <p:pRg st="0" end="0"/>
                                            </p:txEl>
                                          </p:spTgt>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slide(fromLeft)">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 Box 2"/>
          <p:cNvSpPr txBox="1">
            <a:spLocks noChangeArrowheads="1"/>
          </p:cNvSpPr>
          <p:nvPr/>
        </p:nvSpPr>
        <p:spPr bwMode="auto">
          <a:xfrm>
            <a:off x="381000" y="972138"/>
            <a:ext cx="8458200" cy="4666662"/>
          </a:xfrm>
          <a:prstGeom prst="rect">
            <a:avLst/>
          </a:prstGeom>
          <a:noFill/>
          <a:ln w="9525">
            <a:noFill/>
            <a:miter lim="800000"/>
            <a:headEnd/>
            <a:tailEnd/>
          </a:ln>
          <a:effectLst/>
        </p:spPr>
        <p:txBody>
          <a:bodyPr wrap="square">
            <a:prstTxWarp prst="textNoShape">
              <a:avLst/>
            </a:prstTxWarp>
            <a:spAutoFit/>
          </a:bodyPr>
          <a:lstStyle/>
          <a:p>
            <a:pPr algn="ctr" eaLnBrk="0" hangingPunct="0">
              <a:lnSpc>
                <a:spcPct val="85000"/>
              </a:lnSpc>
              <a:spcBef>
                <a:spcPct val="50000"/>
              </a:spcBef>
              <a:defRPr/>
            </a:pPr>
            <a:r>
              <a:rPr lang="en-US" sz="5800" dirty="0">
                <a:solidFill>
                  <a:srgbClr val="3BF2F2"/>
                </a:solidFill>
                <a:effectLst>
                  <a:outerShdw blurRad="38100" dist="38100" dir="2700000" algn="tl">
                    <a:srgbClr val="000000"/>
                  </a:outerShdw>
                </a:effectLst>
                <a:latin typeface="Cambria"/>
                <a:cs typeface="Cambria"/>
              </a:rPr>
              <a:t>What is the magnitude of risk for occupational HIV infection associated with a single parenteral exposure to blood from an HIV</a:t>
            </a:r>
            <a:r>
              <a:rPr lang="en-US" sz="5800" dirty="0" smtClean="0">
                <a:solidFill>
                  <a:srgbClr val="3BF2F2"/>
                </a:solidFill>
                <a:effectLst>
                  <a:outerShdw blurRad="38100" dist="38100" dir="2700000" algn="tl">
                    <a:srgbClr val="000000"/>
                  </a:outerShdw>
                </a:effectLst>
                <a:latin typeface="Cambria"/>
                <a:cs typeface="Cambria"/>
              </a:rPr>
              <a:t>-HCV or HBV-infected </a:t>
            </a:r>
            <a:r>
              <a:rPr lang="en-US" sz="5800" dirty="0">
                <a:solidFill>
                  <a:srgbClr val="3BF2F2"/>
                </a:solidFill>
                <a:effectLst>
                  <a:outerShdw blurRad="38100" dist="38100" dir="2700000" algn="tl">
                    <a:srgbClr val="000000"/>
                  </a:outerShdw>
                </a:effectLst>
                <a:latin typeface="Cambria"/>
                <a:cs typeface="Cambria"/>
              </a:rPr>
              <a:t>patient?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52610"/>
                                        </p:tgtEl>
                                        <p:attrNameLst>
                                          <p:attrName>style.visibility</p:attrName>
                                        </p:attrNameLst>
                                      </p:cBhvr>
                                      <p:to>
                                        <p:strVal val="visible"/>
                                      </p:to>
                                    </p:set>
                                    <p:animEffect transition="in" filter="slide(fromLeft)">
                                      <p:cBhvr>
                                        <p:cTn id="7" dur="500"/>
                                        <p:tgtEl>
                                          <p:spTgt spid="452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 Box 2"/>
          <p:cNvSpPr txBox="1">
            <a:spLocks noChangeArrowheads="1"/>
          </p:cNvSpPr>
          <p:nvPr/>
        </p:nvSpPr>
        <p:spPr bwMode="auto">
          <a:xfrm>
            <a:off x="457200" y="152400"/>
            <a:ext cx="8458200" cy="1260345"/>
          </a:xfrm>
          <a:prstGeom prst="rect">
            <a:avLst/>
          </a:prstGeom>
          <a:noFill/>
          <a:ln w="9525">
            <a:noFill/>
            <a:miter lim="800000"/>
            <a:headEnd/>
            <a:tailEnd/>
          </a:ln>
          <a:effectLst/>
        </p:spPr>
        <p:txBody>
          <a:bodyPr>
            <a:prstTxWarp prst="textNoShape">
              <a:avLst/>
            </a:prstTxWarp>
            <a:spAutoFit/>
          </a:bodyPr>
          <a:lstStyle/>
          <a:p>
            <a:pPr algn="ctr" eaLnBrk="0" hangingPunct="0">
              <a:lnSpc>
                <a:spcPct val="85000"/>
              </a:lnSpc>
              <a:spcBef>
                <a:spcPct val="50000"/>
              </a:spcBef>
              <a:defRPr/>
            </a:pPr>
            <a:r>
              <a:rPr lang="en-US" sz="4400" dirty="0">
                <a:solidFill>
                  <a:srgbClr val="4EFA64"/>
                </a:solidFill>
                <a:effectLst>
                  <a:outerShdw blurRad="38100" dist="38100" dir="2700000" algn="tl">
                    <a:srgbClr val="000000"/>
                  </a:outerShdw>
                </a:effectLst>
                <a:latin typeface="Cambria"/>
                <a:cs typeface="Cambria"/>
              </a:rPr>
              <a:t>Risk for Occupational HIV Infection Following Percutaneous Exposures</a:t>
            </a:r>
          </a:p>
        </p:txBody>
      </p:sp>
      <p:sp>
        <p:nvSpPr>
          <p:cNvPr id="454659" name="Text Box 3"/>
          <p:cNvSpPr txBox="1">
            <a:spLocks noChangeArrowheads="1"/>
          </p:cNvSpPr>
          <p:nvPr/>
        </p:nvSpPr>
        <p:spPr bwMode="auto">
          <a:xfrm>
            <a:off x="457200" y="2133600"/>
            <a:ext cx="8305800" cy="3334246"/>
          </a:xfrm>
          <a:prstGeom prst="rect">
            <a:avLst/>
          </a:prstGeom>
          <a:noFill/>
          <a:ln w="9525">
            <a:noFill/>
            <a:miter lim="800000"/>
            <a:headEnd/>
            <a:tailEnd/>
          </a:ln>
          <a:effectLst/>
        </p:spPr>
        <p:txBody>
          <a:bodyPr>
            <a:prstTxWarp prst="textNoShape">
              <a:avLst/>
            </a:prstTxWarp>
            <a:spAutoFit/>
          </a:bodyPr>
          <a:lstStyle/>
          <a:p>
            <a:pPr eaLnBrk="0" hangingPunct="0">
              <a:lnSpc>
                <a:spcPct val="80000"/>
              </a:lnSpc>
              <a:spcBef>
                <a:spcPct val="35000"/>
              </a:spcBef>
              <a:tabLst>
                <a:tab pos="7831138" algn="r"/>
              </a:tabLst>
              <a:defRPr/>
            </a:pPr>
            <a:r>
              <a:rPr lang="en-US" sz="3200" i="0" dirty="0">
                <a:effectLst>
                  <a:outerShdw blurRad="38100" dist="38100" dir="2700000" algn="tl">
                    <a:srgbClr val="000000"/>
                  </a:outerShdw>
                </a:effectLst>
                <a:latin typeface="Cambria"/>
                <a:cs typeface="Cambria"/>
              </a:rPr>
              <a:t>Number of Studies	       21</a:t>
            </a:r>
          </a:p>
          <a:p>
            <a:pPr eaLnBrk="0" hangingPunct="0">
              <a:lnSpc>
                <a:spcPct val="80000"/>
              </a:lnSpc>
              <a:spcBef>
                <a:spcPct val="35000"/>
              </a:spcBef>
              <a:tabLst>
                <a:tab pos="7831138" algn="r"/>
              </a:tabLst>
              <a:defRPr/>
            </a:pPr>
            <a:r>
              <a:rPr lang="en-US" sz="3200" i="0" dirty="0">
                <a:effectLst>
                  <a:outerShdw blurRad="38100" dist="38100" dir="2700000" algn="tl">
                    <a:srgbClr val="000000"/>
                  </a:outerShdw>
                </a:effectLst>
                <a:latin typeface="Cambria"/>
                <a:cs typeface="Cambria"/>
              </a:rPr>
              <a:t>Number of Participants	6,267</a:t>
            </a:r>
          </a:p>
          <a:p>
            <a:pPr eaLnBrk="0" hangingPunct="0">
              <a:lnSpc>
                <a:spcPct val="80000"/>
              </a:lnSpc>
              <a:spcBef>
                <a:spcPct val="35000"/>
              </a:spcBef>
              <a:tabLst>
                <a:tab pos="7831138" algn="r"/>
              </a:tabLst>
              <a:defRPr/>
            </a:pPr>
            <a:r>
              <a:rPr lang="en-US" sz="3200" i="0" dirty="0">
                <a:effectLst>
                  <a:outerShdw blurRad="38100" dist="38100" dir="2700000" algn="tl">
                    <a:srgbClr val="000000"/>
                  </a:outerShdw>
                </a:effectLst>
                <a:latin typeface="Cambria"/>
                <a:cs typeface="Cambria"/>
              </a:rPr>
              <a:t>Number of Percutaneous Exposures	6,498</a:t>
            </a:r>
          </a:p>
          <a:p>
            <a:pPr eaLnBrk="0" hangingPunct="0">
              <a:lnSpc>
                <a:spcPct val="80000"/>
              </a:lnSpc>
              <a:spcBef>
                <a:spcPct val="35000"/>
              </a:spcBef>
              <a:tabLst>
                <a:tab pos="7831138" algn="r"/>
              </a:tabLst>
              <a:defRPr/>
            </a:pPr>
            <a:r>
              <a:rPr lang="en-US" sz="3200" i="0" dirty="0">
                <a:effectLst>
                  <a:outerShdw blurRad="38100" dist="38100" dir="2700000" algn="tl">
                    <a:srgbClr val="000000"/>
                  </a:outerShdw>
                </a:effectLst>
                <a:latin typeface="Cambria"/>
                <a:cs typeface="Cambria"/>
              </a:rPr>
              <a:t>Number of </a:t>
            </a:r>
            <a:r>
              <a:rPr lang="en-US" sz="3200" i="0" dirty="0" err="1">
                <a:effectLst>
                  <a:outerShdw blurRad="38100" dist="38100" dir="2700000" algn="tl">
                    <a:srgbClr val="000000"/>
                  </a:outerShdw>
                </a:effectLst>
                <a:latin typeface="Cambria"/>
                <a:cs typeface="Cambria"/>
              </a:rPr>
              <a:t>Seroconversions</a:t>
            </a:r>
            <a:r>
              <a:rPr lang="en-US" sz="3200" i="0" dirty="0">
                <a:effectLst>
                  <a:outerShdw blurRad="38100" dist="38100" dir="2700000" algn="tl">
                    <a:srgbClr val="000000"/>
                  </a:outerShdw>
                </a:effectLst>
                <a:latin typeface="Cambria"/>
                <a:cs typeface="Cambria"/>
              </a:rPr>
              <a:t> 	     21</a:t>
            </a:r>
          </a:p>
          <a:p>
            <a:pPr eaLnBrk="0" hangingPunct="0">
              <a:lnSpc>
                <a:spcPct val="80000"/>
              </a:lnSpc>
              <a:spcBef>
                <a:spcPct val="35000"/>
              </a:spcBef>
              <a:tabLst>
                <a:tab pos="7831138" algn="r"/>
              </a:tabLst>
              <a:defRPr/>
            </a:pPr>
            <a:r>
              <a:rPr lang="en-US" sz="3200" i="0" dirty="0">
                <a:effectLst>
                  <a:outerShdw blurRad="38100" dist="38100" dir="2700000" algn="tl">
                    <a:srgbClr val="000000"/>
                  </a:outerShdw>
                </a:effectLst>
                <a:latin typeface="Cambria"/>
                <a:cs typeface="Cambria"/>
              </a:rPr>
              <a:t>Infection Rate per Participant	0.34%</a:t>
            </a:r>
          </a:p>
          <a:p>
            <a:pPr eaLnBrk="0" hangingPunct="0">
              <a:lnSpc>
                <a:spcPct val="80000"/>
              </a:lnSpc>
              <a:spcBef>
                <a:spcPct val="35000"/>
              </a:spcBef>
              <a:tabLst>
                <a:tab pos="7831138" algn="r"/>
              </a:tabLst>
              <a:defRPr/>
            </a:pPr>
            <a:r>
              <a:rPr lang="en-US" sz="3200" i="0" dirty="0">
                <a:effectLst>
                  <a:outerShdw blurRad="38100" dist="38100" dir="2700000" algn="tl">
                    <a:srgbClr val="000000"/>
                  </a:outerShdw>
                </a:effectLst>
                <a:latin typeface="Cambria"/>
                <a:cs typeface="Cambria"/>
              </a:rPr>
              <a:t>Infection Rate per Exposure	0.32%</a:t>
            </a:r>
          </a:p>
        </p:txBody>
      </p:sp>
      <p:pic>
        <p:nvPicPr>
          <p:cNvPr id="454660" name="Picture 4"/>
          <p:cNvPicPr>
            <a:picLocks noChangeAspect="1" noChangeArrowheads="1"/>
          </p:cNvPicPr>
          <p:nvPr/>
        </p:nvPicPr>
        <p:blipFill>
          <a:blip r:embed="rId3"/>
          <a:srcRect/>
          <a:stretch>
            <a:fillRect/>
          </a:stretch>
        </p:blipFill>
        <p:spPr bwMode="auto">
          <a:xfrm>
            <a:off x="381000" y="1371600"/>
            <a:ext cx="8077200" cy="76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4658"/>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454660"/>
                                        </p:tgtEl>
                                        <p:attrNameLst>
                                          <p:attrName>style.visibility</p:attrName>
                                        </p:attrNameLst>
                                      </p:cBhvr>
                                      <p:to>
                                        <p:strVal val="visible"/>
                                      </p:to>
                                    </p:set>
                                    <p:anim calcmode="lin" valueType="num">
                                      <p:cBhvr>
                                        <p:cTn id="10" dur="500" fill="hold"/>
                                        <p:tgtEl>
                                          <p:spTgt spid="454660"/>
                                        </p:tgtEl>
                                        <p:attrNameLst>
                                          <p:attrName>ppt_x</p:attrName>
                                        </p:attrNameLst>
                                      </p:cBhvr>
                                      <p:tavLst>
                                        <p:tav tm="0">
                                          <p:val>
                                            <p:strVal val="#ppt_x-#ppt_w/2"/>
                                          </p:val>
                                        </p:tav>
                                        <p:tav tm="100000">
                                          <p:val>
                                            <p:strVal val="#ppt_x"/>
                                          </p:val>
                                        </p:tav>
                                      </p:tavLst>
                                    </p:anim>
                                    <p:anim calcmode="lin" valueType="num">
                                      <p:cBhvr>
                                        <p:cTn id="11" dur="500" fill="hold"/>
                                        <p:tgtEl>
                                          <p:spTgt spid="454660"/>
                                        </p:tgtEl>
                                        <p:attrNameLst>
                                          <p:attrName>ppt_y</p:attrName>
                                        </p:attrNameLst>
                                      </p:cBhvr>
                                      <p:tavLst>
                                        <p:tav tm="0">
                                          <p:val>
                                            <p:strVal val="#ppt_y"/>
                                          </p:val>
                                        </p:tav>
                                        <p:tav tm="100000">
                                          <p:val>
                                            <p:strVal val="#ppt_y"/>
                                          </p:val>
                                        </p:tav>
                                      </p:tavLst>
                                    </p:anim>
                                    <p:anim calcmode="lin" valueType="num">
                                      <p:cBhvr>
                                        <p:cTn id="12" dur="500" fill="hold"/>
                                        <p:tgtEl>
                                          <p:spTgt spid="454660"/>
                                        </p:tgtEl>
                                        <p:attrNameLst>
                                          <p:attrName>ppt_w</p:attrName>
                                        </p:attrNameLst>
                                      </p:cBhvr>
                                      <p:tavLst>
                                        <p:tav tm="0">
                                          <p:val>
                                            <p:fltVal val="0"/>
                                          </p:val>
                                        </p:tav>
                                        <p:tav tm="100000">
                                          <p:val>
                                            <p:strVal val="#ppt_w"/>
                                          </p:val>
                                        </p:tav>
                                      </p:tavLst>
                                    </p:anim>
                                    <p:anim calcmode="lin" valueType="num">
                                      <p:cBhvr>
                                        <p:cTn id="13" dur="500" fill="hold"/>
                                        <p:tgtEl>
                                          <p:spTgt spid="45466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454659"/>
                                        </p:tgtEl>
                                        <p:attrNameLst>
                                          <p:attrName>style.visibility</p:attrName>
                                        </p:attrNameLst>
                                      </p:cBhvr>
                                      <p:to>
                                        <p:strVal val="visible"/>
                                      </p:to>
                                    </p:set>
                                    <p:animEffect transition="in" filter="strips(downRight)">
                                      <p:cBhvr>
                                        <p:cTn id="17" dur="500"/>
                                        <p:tgtEl>
                                          <p:spTgt spid="454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658" grpId="0" autoUpdateAnimBg="0"/>
      <p:bldP spid="45465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4" name="Picture 2"/>
          <p:cNvPicPr>
            <a:picLocks noChangeAspect="1" noChangeArrowheads="1"/>
          </p:cNvPicPr>
          <p:nvPr/>
        </p:nvPicPr>
        <p:blipFill>
          <a:blip r:embed="rId3"/>
          <a:srcRect/>
          <a:stretch>
            <a:fillRect/>
          </a:stretch>
        </p:blipFill>
        <p:spPr bwMode="auto">
          <a:xfrm>
            <a:off x="304800" y="1905000"/>
            <a:ext cx="8077200" cy="76200"/>
          </a:xfrm>
          <a:prstGeom prst="rect">
            <a:avLst/>
          </a:prstGeom>
          <a:noFill/>
          <a:ln w="9525">
            <a:noFill/>
            <a:miter lim="800000"/>
            <a:headEnd/>
            <a:tailEnd/>
          </a:ln>
        </p:spPr>
      </p:pic>
      <p:sp>
        <p:nvSpPr>
          <p:cNvPr id="458755" name="Text Box 3"/>
          <p:cNvSpPr txBox="1">
            <a:spLocks noChangeArrowheads="1"/>
          </p:cNvSpPr>
          <p:nvPr/>
        </p:nvSpPr>
        <p:spPr bwMode="auto">
          <a:xfrm>
            <a:off x="381000" y="228600"/>
            <a:ext cx="8305800" cy="13716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4200" dirty="0">
                <a:solidFill>
                  <a:srgbClr val="4EFA64"/>
                </a:solidFill>
                <a:effectLst>
                  <a:outerShdw blurRad="38100" dist="38100" dir="2700000" algn="tl">
                    <a:srgbClr val="000000"/>
                  </a:outerShdw>
                </a:effectLst>
              </a:rPr>
              <a:t>Comparative Risks for Hepatitis B Transmission</a:t>
            </a:r>
          </a:p>
        </p:txBody>
      </p:sp>
      <p:grpSp>
        <p:nvGrpSpPr>
          <p:cNvPr id="2" name="Group 4"/>
          <p:cNvGrpSpPr>
            <a:grpSpLocks/>
          </p:cNvGrpSpPr>
          <p:nvPr/>
        </p:nvGrpSpPr>
        <p:grpSpPr bwMode="auto">
          <a:xfrm>
            <a:off x="381000" y="2551113"/>
            <a:ext cx="8142288" cy="2647950"/>
            <a:chOff x="240" y="1607"/>
            <a:chExt cx="5129" cy="1668"/>
          </a:xfrm>
        </p:grpSpPr>
        <p:grpSp>
          <p:nvGrpSpPr>
            <p:cNvPr id="43013" name="Group 5"/>
            <p:cNvGrpSpPr>
              <a:grpSpLocks/>
            </p:cNvGrpSpPr>
            <p:nvPr/>
          </p:nvGrpSpPr>
          <p:grpSpPr bwMode="auto">
            <a:xfrm>
              <a:off x="240" y="1607"/>
              <a:ext cx="5113" cy="784"/>
              <a:chOff x="240" y="1607"/>
              <a:chExt cx="5113" cy="784"/>
            </a:xfrm>
          </p:grpSpPr>
          <p:sp>
            <p:nvSpPr>
              <p:cNvPr id="458758" name="Text Box 6"/>
              <p:cNvSpPr txBox="1">
                <a:spLocks noChangeArrowheads="1"/>
              </p:cNvSpPr>
              <p:nvPr/>
            </p:nvSpPr>
            <p:spPr bwMode="auto">
              <a:xfrm>
                <a:off x="240" y="1607"/>
                <a:ext cx="4272" cy="745"/>
              </a:xfrm>
              <a:prstGeom prst="rect">
                <a:avLst/>
              </a:prstGeom>
              <a:noFill/>
              <a:ln w="9525">
                <a:noFill/>
                <a:miter lim="800000"/>
                <a:headEnd/>
                <a:tailEnd/>
              </a:ln>
              <a:effectLst/>
            </p:spPr>
            <p:txBody>
              <a:bodyPr>
                <a:prstTxWarp prst="textNoShape">
                  <a:avLst/>
                </a:prstTxWarp>
                <a:spAutoFit/>
              </a:bodyPr>
              <a:lstStyle/>
              <a:p>
                <a:pPr marL="344488" indent="-344488" eaLnBrk="0" hangingPunct="0">
                  <a:lnSpc>
                    <a:spcPct val="85000"/>
                  </a:lnSpc>
                  <a:spcBef>
                    <a:spcPct val="70000"/>
                  </a:spcBef>
                  <a:buClr>
                    <a:srgbClr val="FF0306"/>
                  </a:buClr>
                  <a:buFont typeface="Times" charset="0"/>
                  <a:buChar char="•"/>
                  <a:tabLst>
                    <a:tab pos="6340475" algn="l"/>
                  </a:tabLst>
                  <a:defRPr/>
                </a:pPr>
                <a:r>
                  <a:rPr lang="en-US" sz="2800" i="0">
                    <a:effectLst>
                      <a:outerShdw blurRad="38100" dist="38100" dir="2700000" algn="tl">
                        <a:srgbClr val="000000"/>
                      </a:outerShdw>
                    </a:effectLst>
                  </a:rPr>
                  <a:t>Risk for Transmission of Hepatitis B following a parenteral occupational exposure to ‘e’ antigen positive blood</a:t>
                </a:r>
              </a:p>
            </p:txBody>
          </p:sp>
          <p:sp>
            <p:nvSpPr>
              <p:cNvPr id="458759" name="Rectangle 7"/>
              <p:cNvSpPr>
                <a:spLocks noChangeArrowheads="1"/>
              </p:cNvSpPr>
              <p:nvPr/>
            </p:nvSpPr>
            <p:spPr bwMode="auto">
              <a:xfrm>
                <a:off x="4416" y="2064"/>
                <a:ext cx="937" cy="327"/>
              </a:xfrm>
              <a:prstGeom prst="rect">
                <a:avLst/>
              </a:prstGeom>
              <a:noFill/>
              <a:ln w="9525">
                <a:noFill/>
                <a:miter lim="800000"/>
                <a:headEnd/>
                <a:tailEnd/>
              </a:ln>
              <a:effectLst/>
            </p:spPr>
            <p:txBody>
              <a:bodyPr wrap="none">
                <a:prstTxWarp prst="textNoShape">
                  <a:avLst/>
                </a:prstTxWarp>
                <a:spAutoFit/>
              </a:bodyPr>
              <a:lstStyle/>
              <a:p>
                <a:pPr eaLnBrk="0" hangingPunct="0">
                  <a:buClr>
                    <a:srgbClr val="EF1F1D"/>
                  </a:buClr>
                  <a:buFont typeface="Times" charset="0"/>
                  <a:buNone/>
                  <a:defRPr/>
                </a:pPr>
                <a:r>
                  <a:rPr lang="en-US" sz="2800" i="0">
                    <a:effectLst>
                      <a:outerShdw blurRad="38100" dist="38100" dir="2700000" algn="tl">
                        <a:srgbClr val="000000"/>
                      </a:outerShdw>
                    </a:effectLst>
                  </a:rPr>
                  <a:t>27 - 43%</a:t>
                </a:r>
              </a:p>
            </p:txBody>
          </p:sp>
        </p:grpSp>
        <p:grpSp>
          <p:nvGrpSpPr>
            <p:cNvPr id="43014" name="Group 8"/>
            <p:cNvGrpSpPr>
              <a:grpSpLocks/>
            </p:cNvGrpSpPr>
            <p:nvPr/>
          </p:nvGrpSpPr>
          <p:grpSpPr bwMode="auto">
            <a:xfrm>
              <a:off x="240" y="2736"/>
              <a:ext cx="5129" cy="539"/>
              <a:chOff x="240" y="2736"/>
              <a:chExt cx="5129" cy="539"/>
            </a:xfrm>
          </p:grpSpPr>
          <p:sp>
            <p:nvSpPr>
              <p:cNvPr id="458761" name="Rectangle 9"/>
              <p:cNvSpPr>
                <a:spLocks noChangeArrowheads="1"/>
              </p:cNvSpPr>
              <p:nvPr/>
            </p:nvSpPr>
            <p:spPr bwMode="auto">
              <a:xfrm>
                <a:off x="4544" y="2948"/>
                <a:ext cx="825" cy="327"/>
              </a:xfrm>
              <a:prstGeom prst="rect">
                <a:avLst/>
              </a:prstGeom>
              <a:noFill/>
              <a:ln w="9525">
                <a:noFill/>
                <a:miter lim="800000"/>
                <a:headEnd/>
                <a:tailEnd/>
              </a:ln>
              <a:effectLst/>
            </p:spPr>
            <p:txBody>
              <a:bodyPr wrap="none">
                <a:prstTxWarp prst="textNoShape">
                  <a:avLst/>
                </a:prstTxWarp>
                <a:spAutoFit/>
              </a:bodyPr>
              <a:lstStyle/>
              <a:p>
                <a:pPr eaLnBrk="0" hangingPunct="0">
                  <a:buClr>
                    <a:srgbClr val="EF1F1D"/>
                  </a:buClr>
                  <a:buFont typeface="Times" charset="0"/>
                  <a:buNone/>
                  <a:defRPr/>
                </a:pPr>
                <a:r>
                  <a:rPr lang="en-US" sz="2800" i="0">
                    <a:effectLst>
                      <a:outerShdw blurRad="38100" dist="38100" dir="2700000" algn="tl">
                        <a:srgbClr val="000000"/>
                      </a:outerShdw>
                    </a:effectLst>
                  </a:rPr>
                  <a:t>6 - 24%</a:t>
                </a:r>
              </a:p>
            </p:txBody>
          </p:sp>
          <p:sp>
            <p:nvSpPr>
              <p:cNvPr id="458762" name="Rectangle 10"/>
              <p:cNvSpPr>
                <a:spLocks noChangeArrowheads="1"/>
              </p:cNvSpPr>
              <p:nvPr/>
            </p:nvSpPr>
            <p:spPr bwMode="auto">
              <a:xfrm>
                <a:off x="240" y="2736"/>
                <a:ext cx="3936" cy="516"/>
              </a:xfrm>
              <a:prstGeom prst="rect">
                <a:avLst/>
              </a:prstGeom>
              <a:noFill/>
              <a:ln w="9525">
                <a:noFill/>
                <a:miter lim="800000"/>
                <a:headEnd/>
                <a:tailEnd/>
              </a:ln>
              <a:effectLst/>
            </p:spPr>
            <p:txBody>
              <a:bodyPr>
                <a:prstTxWarp prst="textNoShape">
                  <a:avLst/>
                </a:prstTxWarp>
                <a:spAutoFit/>
              </a:bodyPr>
              <a:lstStyle/>
              <a:p>
                <a:pPr marL="344488" indent="-344488" eaLnBrk="0" hangingPunct="0">
                  <a:lnSpc>
                    <a:spcPct val="85000"/>
                  </a:lnSpc>
                  <a:spcBef>
                    <a:spcPct val="70000"/>
                  </a:spcBef>
                  <a:buClr>
                    <a:srgbClr val="FF0F0C"/>
                  </a:buClr>
                  <a:buFont typeface="Times" charset="0"/>
                  <a:buChar char="•"/>
                  <a:defRPr/>
                </a:pPr>
                <a:r>
                  <a:rPr lang="en-US" sz="2800" i="0">
                    <a:effectLst>
                      <a:outerShdw blurRad="38100" dist="38100" dir="2700000" algn="tl">
                        <a:srgbClr val="000000"/>
                      </a:outerShdw>
                    </a:effectLst>
                  </a:rPr>
                  <a:t>Risk for clinical hepatitis severe enough to require hospitalization</a:t>
                </a:r>
              </a:p>
            </p:txBody>
          </p:sp>
        </p:grpSp>
      </p:grpSp>
    </p:spTree>
    <p:extLst>
      <p:ext uri="{BB962C8B-B14F-4D97-AF65-F5344CB8AC3E}">
        <p14:creationId xmlns:p14="http://schemas.microsoft.com/office/powerpoint/2010/main" val="718706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8755"/>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458754"/>
                                        </p:tgtEl>
                                        <p:attrNameLst>
                                          <p:attrName>style.visibility</p:attrName>
                                        </p:attrNameLst>
                                      </p:cBhvr>
                                      <p:to>
                                        <p:strVal val="visible"/>
                                      </p:to>
                                    </p:set>
                                    <p:anim calcmode="lin" valueType="num">
                                      <p:cBhvr>
                                        <p:cTn id="10" dur="500" fill="hold"/>
                                        <p:tgtEl>
                                          <p:spTgt spid="458754"/>
                                        </p:tgtEl>
                                        <p:attrNameLst>
                                          <p:attrName>ppt_x</p:attrName>
                                        </p:attrNameLst>
                                      </p:cBhvr>
                                      <p:tavLst>
                                        <p:tav tm="0">
                                          <p:val>
                                            <p:strVal val="#ppt_x-#ppt_w/2"/>
                                          </p:val>
                                        </p:tav>
                                        <p:tav tm="100000">
                                          <p:val>
                                            <p:strVal val="#ppt_x"/>
                                          </p:val>
                                        </p:tav>
                                      </p:tavLst>
                                    </p:anim>
                                    <p:anim calcmode="lin" valueType="num">
                                      <p:cBhvr>
                                        <p:cTn id="11" dur="500" fill="hold"/>
                                        <p:tgtEl>
                                          <p:spTgt spid="458754"/>
                                        </p:tgtEl>
                                        <p:attrNameLst>
                                          <p:attrName>ppt_y</p:attrName>
                                        </p:attrNameLst>
                                      </p:cBhvr>
                                      <p:tavLst>
                                        <p:tav tm="0">
                                          <p:val>
                                            <p:strVal val="#ppt_y"/>
                                          </p:val>
                                        </p:tav>
                                        <p:tav tm="100000">
                                          <p:val>
                                            <p:strVal val="#ppt_y"/>
                                          </p:val>
                                        </p:tav>
                                      </p:tavLst>
                                    </p:anim>
                                    <p:anim calcmode="lin" valueType="num">
                                      <p:cBhvr>
                                        <p:cTn id="12" dur="500" fill="hold"/>
                                        <p:tgtEl>
                                          <p:spTgt spid="458754"/>
                                        </p:tgtEl>
                                        <p:attrNameLst>
                                          <p:attrName>ppt_w</p:attrName>
                                        </p:attrNameLst>
                                      </p:cBhvr>
                                      <p:tavLst>
                                        <p:tav tm="0">
                                          <p:val>
                                            <p:fltVal val="0"/>
                                          </p:val>
                                        </p:tav>
                                        <p:tav tm="100000">
                                          <p:val>
                                            <p:strVal val="#ppt_w"/>
                                          </p:val>
                                        </p:tav>
                                      </p:tavLst>
                                    </p:anim>
                                    <p:anim calcmode="lin" valueType="num">
                                      <p:cBhvr>
                                        <p:cTn id="13" dur="500" fill="hold"/>
                                        <p:tgtEl>
                                          <p:spTgt spid="45875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 presetClass="entr" presetSubtype="3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ou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p:cNvPicPr>
            <a:picLocks noChangeAspect="1" noChangeArrowheads="1"/>
          </p:cNvPicPr>
          <p:nvPr/>
        </p:nvPicPr>
        <p:blipFill>
          <a:blip r:embed="rId3"/>
          <a:srcRect/>
          <a:stretch>
            <a:fillRect/>
          </a:stretch>
        </p:blipFill>
        <p:spPr bwMode="auto">
          <a:xfrm>
            <a:off x="304800" y="1524000"/>
            <a:ext cx="8077200" cy="76200"/>
          </a:xfrm>
          <a:prstGeom prst="rect">
            <a:avLst/>
          </a:prstGeom>
          <a:noFill/>
          <a:ln w="9525">
            <a:noFill/>
            <a:miter lim="800000"/>
            <a:headEnd/>
            <a:tailEnd/>
          </a:ln>
        </p:spPr>
      </p:pic>
      <p:sp>
        <p:nvSpPr>
          <p:cNvPr id="456707" name="Text Box 3"/>
          <p:cNvSpPr txBox="1">
            <a:spLocks noChangeArrowheads="1"/>
          </p:cNvSpPr>
          <p:nvPr/>
        </p:nvSpPr>
        <p:spPr bwMode="auto">
          <a:xfrm>
            <a:off x="990600" y="152400"/>
            <a:ext cx="6934200" cy="1322413"/>
          </a:xfrm>
          <a:prstGeom prst="rect">
            <a:avLst/>
          </a:prstGeom>
          <a:noFill/>
          <a:ln w="9525">
            <a:noFill/>
            <a:miter lim="800000"/>
            <a:headEnd/>
            <a:tailEnd/>
          </a:ln>
          <a:effectLst/>
        </p:spPr>
        <p:txBody>
          <a:bodyPr>
            <a:prstTxWarp prst="textNoShape">
              <a:avLst/>
            </a:prstTxWarp>
            <a:spAutoFit/>
          </a:bodyPr>
          <a:lstStyle/>
          <a:p>
            <a:pPr algn="ctr" eaLnBrk="0" hangingPunct="0">
              <a:lnSpc>
                <a:spcPct val="90000"/>
              </a:lnSpc>
              <a:spcBef>
                <a:spcPct val="50000"/>
              </a:spcBef>
              <a:defRPr/>
            </a:pPr>
            <a:r>
              <a:rPr lang="en-US" sz="4400" dirty="0">
                <a:solidFill>
                  <a:srgbClr val="4EFA64"/>
                </a:solidFill>
                <a:effectLst>
                  <a:outerShdw blurRad="38100" dist="38100" dir="2700000" algn="tl">
                    <a:srgbClr val="000000"/>
                  </a:outerShdw>
                </a:effectLst>
              </a:rPr>
              <a:t>Comparative Risks for </a:t>
            </a:r>
            <a:r>
              <a:rPr lang="en-US" sz="4400" dirty="0" smtClean="0">
                <a:solidFill>
                  <a:srgbClr val="4EFA64"/>
                </a:solidFill>
                <a:effectLst>
                  <a:outerShdw blurRad="38100" dist="38100" dir="2700000" algn="tl">
                    <a:srgbClr val="000000"/>
                  </a:outerShdw>
                </a:effectLst>
              </a:rPr>
              <a:t>Hepatitis C Transmission</a:t>
            </a:r>
            <a:endParaRPr lang="en-US" sz="4400" dirty="0">
              <a:solidFill>
                <a:srgbClr val="4EFA64"/>
              </a:solidFill>
              <a:effectLst>
                <a:outerShdw blurRad="38100" dist="38100" dir="2700000" algn="tl">
                  <a:srgbClr val="000000"/>
                </a:outerShdw>
              </a:effectLst>
            </a:endParaRPr>
          </a:p>
        </p:txBody>
      </p:sp>
      <p:sp>
        <p:nvSpPr>
          <p:cNvPr id="456708" name="Text Box 4"/>
          <p:cNvSpPr txBox="1">
            <a:spLocks noChangeArrowheads="1"/>
          </p:cNvSpPr>
          <p:nvPr/>
        </p:nvSpPr>
        <p:spPr bwMode="auto">
          <a:xfrm>
            <a:off x="381000" y="2209800"/>
            <a:ext cx="8458200" cy="2921000"/>
          </a:xfrm>
          <a:prstGeom prst="rect">
            <a:avLst/>
          </a:prstGeom>
          <a:noFill/>
          <a:ln w="9525">
            <a:noFill/>
            <a:miter lim="800000"/>
            <a:headEnd/>
            <a:tailEnd/>
          </a:ln>
          <a:effectLst/>
        </p:spPr>
        <p:txBody>
          <a:bodyPr>
            <a:prstTxWarp prst="textNoShape">
              <a:avLst/>
            </a:prstTxWarp>
            <a:spAutoFit/>
          </a:bodyPr>
          <a:lstStyle/>
          <a:p>
            <a:pPr eaLnBrk="0" hangingPunct="0">
              <a:lnSpc>
                <a:spcPct val="80000"/>
              </a:lnSpc>
              <a:spcBef>
                <a:spcPct val="45000"/>
              </a:spcBef>
              <a:tabLst>
                <a:tab pos="8061325" algn="r"/>
              </a:tabLst>
              <a:defRPr/>
            </a:pPr>
            <a:r>
              <a:rPr lang="en-US" sz="3200" i="0">
                <a:effectLst>
                  <a:outerShdw blurRad="38100" dist="38100" dir="2700000" algn="tl">
                    <a:srgbClr val="000000"/>
                  </a:outerShdw>
                </a:effectLst>
              </a:rPr>
              <a:t>Number of Studies	  25</a:t>
            </a:r>
          </a:p>
          <a:p>
            <a:pPr eaLnBrk="0" hangingPunct="0">
              <a:lnSpc>
                <a:spcPct val="80000"/>
              </a:lnSpc>
              <a:spcBef>
                <a:spcPct val="45000"/>
              </a:spcBef>
              <a:tabLst>
                <a:tab pos="8061325" algn="r"/>
              </a:tabLst>
              <a:defRPr/>
            </a:pPr>
            <a:r>
              <a:rPr lang="en-US" sz="3200" i="0">
                <a:effectLst>
                  <a:outerShdw blurRad="38100" dist="38100" dir="2700000" algn="tl">
                    <a:srgbClr val="000000"/>
                  </a:outerShdw>
                </a:effectLst>
              </a:rPr>
              <a:t>Number of Percutaneous Exposures	   2357</a:t>
            </a:r>
          </a:p>
          <a:p>
            <a:pPr eaLnBrk="0" hangingPunct="0">
              <a:lnSpc>
                <a:spcPct val="80000"/>
              </a:lnSpc>
              <a:spcBef>
                <a:spcPct val="45000"/>
              </a:spcBef>
              <a:tabLst>
                <a:tab pos="8061325" algn="r"/>
              </a:tabLst>
              <a:defRPr/>
            </a:pPr>
            <a:r>
              <a:rPr lang="en-US" sz="3200" i="0">
                <a:effectLst>
                  <a:outerShdw blurRad="38100" dist="38100" dir="2700000" algn="tl">
                    <a:srgbClr val="000000"/>
                  </a:outerShdw>
                </a:effectLst>
              </a:rPr>
              <a:t>Number of Infections	     44</a:t>
            </a:r>
          </a:p>
          <a:p>
            <a:pPr eaLnBrk="0" hangingPunct="0">
              <a:lnSpc>
                <a:spcPct val="80000"/>
              </a:lnSpc>
              <a:spcBef>
                <a:spcPct val="45000"/>
              </a:spcBef>
              <a:tabLst>
                <a:tab pos="8061325" algn="r"/>
              </a:tabLst>
              <a:defRPr/>
            </a:pPr>
            <a:r>
              <a:rPr lang="en-US" sz="3200" i="0">
                <a:effectLst>
                  <a:outerShdw blurRad="38100" dist="38100" dir="2700000" algn="tl">
                    <a:srgbClr val="000000"/>
                  </a:outerShdw>
                </a:effectLst>
              </a:rPr>
              <a:t>Infection Rate per Exposure	  1.9%</a:t>
            </a:r>
          </a:p>
          <a:p>
            <a:pPr eaLnBrk="0" hangingPunct="0">
              <a:lnSpc>
                <a:spcPct val="80000"/>
              </a:lnSpc>
              <a:spcBef>
                <a:spcPct val="45000"/>
              </a:spcBef>
              <a:tabLst>
                <a:tab pos="8061325" algn="r"/>
              </a:tabLst>
              <a:defRPr/>
            </a:pPr>
            <a:r>
              <a:rPr lang="en-US" sz="3200" i="0">
                <a:effectLst>
                  <a:outerShdw blurRad="38100" dist="38100" dir="2700000" algn="tl">
                    <a:srgbClr val="000000"/>
                  </a:outerShdw>
                </a:effectLst>
              </a:rPr>
              <a:t>Range of Infection Rates	0 – 22.2%</a:t>
            </a:r>
          </a:p>
        </p:txBody>
      </p:sp>
      <p:sp>
        <p:nvSpPr>
          <p:cNvPr id="456709" name="Rectangle 5"/>
          <p:cNvSpPr>
            <a:spLocks noChangeArrowheads="1"/>
          </p:cNvSpPr>
          <p:nvPr/>
        </p:nvSpPr>
        <p:spPr bwMode="auto">
          <a:xfrm>
            <a:off x="2355850" y="5526088"/>
            <a:ext cx="4446588" cy="366712"/>
          </a:xfrm>
          <a:prstGeom prst="rect">
            <a:avLst/>
          </a:prstGeom>
          <a:noFill/>
          <a:ln w="9525">
            <a:noFill/>
            <a:miter lim="800000"/>
            <a:headEnd/>
            <a:tailEnd/>
          </a:ln>
          <a:effectLst/>
        </p:spPr>
        <p:txBody>
          <a:bodyPr wrap="none">
            <a:prstTxWarp prst="textNoShape">
              <a:avLst/>
            </a:prstTxWarp>
            <a:spAutoFit/>
          </a:bodyPr>
          <a:lstStyle/>
          <a:p>
            <a:pPr eaLnBrk="0" hangingPunct="0">
              <a:spcBef>
                <a:spcPct val="50000"/>
              </a:spcBef>
              <a:defRPr/>
            </a:pPr>
            <a:r>
              <a:rPr lang="en-US" sz="1800">
                <a:solidFill>
                  <a:srgbClr val="FFF39E"/>
                </a:solidFill>
                <a:effectLst>
                  <a:outerShdw blurRad="38100" dist="38100" dir="2700000" algn="tl">
                    <a:srgbClr val="000000"/>
                  </a:outerShdw>
                </a:effectLst>
              </a:rPr>
              <a:t>Henderson DK. </a:t>
            </a:r>
            <a:r>
              <a:rPr lang="en-US" sz="1600">
                <a:solidFill>
                  <a:srgbClr val="FFF8AE"/>
                </a:solidFill>
                <a:effectLst>
                  <a:outerShdw blurRad="38100" dist="38100" dir="2700000" algn="tl">
                    <a:srgbClr val="000000"/>
                  </a:outerShdw>
                </a:effectLst>
              </a:rPr>
              <a:t>Clin Microbiol Rev;16(3):546-68.</a:t>
            </a:r>
          </a:p>
        </p:txBody>
      </p:sp>
    </p:spTree>
    <p:extLst>
      <p:ext uri="{BB962C8B-B14F-4D97-AF65-F5344CB8AC3E}">
        <p14:creationId xmlns:p14="http://schemas.microsoft.com/office/powerpoint/2010/main" val="2644719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56707"/>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456706"/>
                                        </p:tgtEl>
                                        <p:attrNameLst>
                                          <p:attrName>style.visibility</p:attrName>
                                        </p:attrNameLst>
                                      </p:cBhvr>
                                      <p:to>
                                        <p:strVal val="visible"/>
                                      </p:to>
                                    </p:set>
                                    <p:anim calcmode="lin" valueType="num">
                                      <p:cBhvr>
                                        <p:cTn id="10" dur="500" fill="hold"/>
                                        <p:tgtEl>
                                          <p:spTgt spid="456706"/>
                                        </p:tgtEl>
                                        <p:attrNameLst>
                                          <p:attrName>ppt_x</p:attrName>
                                        </p:attrNameLst>
                                      </p:cBhvr>
                                      <p:tavLst>
                                        <p:tav tm="0">
                                          <p:val>
                                            <p:strVal val="#ppt_x-#ppt_w/2"/>
                                          </p:val>
                                        </p:tav>
                                        <p:tav tm="100000">
                                          <p:val>
                                            <p:strVal val="#ppt_x"/>
                                          </p:val>
                                        </p:tav>
                                      </p:tavLst>
                                    </p:anim>
                                    <p:anim calcmode="lin" valueType="num">
                                      <p:cBhvr>
                                        <p:cTn id="11" dur="500" fill="hold"/>
                                        <p:tgtEl>
                                          <p:spTgt spid="456706"/>
                                        </p:tgtEl>
                                        <p:attrNameLst>
                                          <p:attrName>ppt_y</p:attrName>
                                        </p:attrNameLst>
                                      </p:cBhvr>
                                      <p:tavLst>
                                        <p:tav tm="0">
                                          <p:val>
                                            <p:strVal val="#ppt_y"/>
                                          </p:val>
                                        </p:tav>
                                        <p:tav tm="100000">
                                          <p:val>
                                            <p:strVal val="#ppt_y"/>
                                          </p:val>
                                        </p:tav>
                                      </p:tavLst>
                                    </p:anim>
                                    <p:anim calcmode="lin" valueType="num">
                                      <p:cBhvr>
                                        <p:cTn id="12" dur="500" fill="hold"/>
                                        <p:tgtEl>
                                          <p:spTgt spid="456706"/>
                                        </p:tgtEl>
                                        <p:attrNameLst>
                                          <p:attrName>ppt_w</p:attrName>
                                        </p:attrNameLst>
                                      </p:cBhvr>
                                      <p:tavLst>
                                        <p:tav tm="0">
                                          <p:val>
                                            <p:fltVal val="0"/>
                                          </p:val>
                                        </p:tav>
                                        <p:tav tm="100000">
                                          <p:val>
                                            <p:strVal val="#ppt_w"/>
                                          </p:val>
                                        </p:tav>
                                      </p:tavLst>
                                    </p:anim>
                                    <p:anim calcmode="lin" valueType="num">
                                      <p:cBhvr>
                                        <p:cTn id="13" dur="500" fill="hold"/>
                                        <p:tgtEl>
                                          <p:spTgt spid="456706"/>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456708"/>
                                        </p:tgtEl>
                                        <p:attrNameLst>
                                          <p:attrName>style.visibility</p:attrName>
                                        </p:attrNameLst>
                                      </p:cBhvr>
                                      <p:to>
                                        <p:strVal val="visible"/>
                                      </p:to>
                                    </p:set>
                                    <p:animEffect transition="in" filter="wipe(up)">
                                      <p:cBhvr>
                                        <p:cTn id="17" dur="500"/>
                                        <p:tgtEl>
                                          <p:spTgt spid="456708"/>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456709"/>
                                        </p:tgtEl>
                                        <p:attrNameLst>
                                          <p:attrName>style.visibility</p:attrName>
                                        </p:attrNameLst>
                                      </p:cBhvr>
                                      <p:to>
                                        <p:strVal val="visible"/>
                                      </p:to>
                                    </p:set>
                                    <p:animEffect transition="in" filter="slide(fromTop)">
                                      <p:cBhvr>
                                        <p:cTn id="21" dur="500"/>
                                        <p:tgtEl>
                                          <p:spTgt spid="456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autoUpdateAnimBg="0"/>
      <p:bldP spid="456708" grpId="0" autoUpdateAnimBg="0"/>
      <p:bldP spid="45670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82" name="Picture 2"/>
          <p:cNvPicPr>
            <a:picLocks noChangeAspect="1" noChangeArrowheads="1"/>
          </p:cNvPicPr>
          <p:nvPr/>
        </p:nvPicPr>
        <p:blipFill>
          <a:blip r:embed="rId3"/>
          <a:srcRect/>
          <a:stretch>
            <a:fillRect/>
          </a:stretch>
        </p:blipFill>
        <p:spPr bwMode="auto">
          <a:xfrm>
            <a:off x="381000" y="2133600"/>
            <a:ext cx="8077200" cy="76200"/>
          </a:xfrm>
          <a:prstGeom prst="rect">
            <a:avLst/>
          </a:prstGeom>
          <a:noFill/>
          <a:ln w="9525">
            <a:noFill/>
            <a:miter lim="800000"/>
            <a:headEnd/>
            <a:tailEnd/>
          </a:ln>
        </p:spPr>
      </p:pic>
      <p:sp>
        <p:nvSpPr>
          <p:cNvPr id="583683" name="Text Box 3"/>
          <p:cNvSpPr txBox="1">
            <a:spLocks noChangeArrowheads="1"/>
          </p:cNvSpPr>
          <p:nvPr/>
        </p:nvSpPr>
        <p:spPr bwMode="auto">
          <a:xfrm>
            <a:off x="1219200" y="238542"/>
            <a:ext cx="6858000" cy="1446550"/>
          </a:xfrm>
          <a:prstGeom prst="rect">
            <a:avLst/>
          </a:prstGeom>
          <a:noFill/>
          <a:ln w="9525">
            <a:noFill/>
            <a:miter lim="800000"/>
            <a:headEnd/>
            <a:tailEnd/>
          </a:ln>
          <a:effectLst/>
        </p:spPr>
        <p:txBody>
          <a:bodyPr wrap="square">
            <a:prstTxWarp prst="textNoShape">
              <a:avLst/>
            </a:prstTxWarp>
            <a:spAutoFit/>
          </a:bodyPr>
          <a:lstStyle/>
          <a:p>
            <a:pPr algn="ctr" eaLnBrk="0" hangingPunct="0">
              <a:defRPr/>
            </a:pPr>
            <a:r>
              <a:rPr lang="en-US" sz="4400" dirty="0" smtClean="0">
                <a:solidFill>
                  <a:srgbClr val="4EFA64"/>
                </a:solidFill>
                <a:effectLst>
                  <a:outerShdw blurRad="50800" dist="38100" dir="2700000" algn="tl" rotWithShape="0">
                    <a:srgbClr val="000000">
                      <a:alpha val="43000"/>
                    </a:srgbClr>
                  </a:outerShdw>
                </a:effectLst>
                <a:latin typeface="Cambria"/>
                <a:cs typeface="Cambria"/>
              </a:rPr>
              <a:t>Iatrogenic Risks for HIV Transmission</a:t>
            </a:r>
            <a:endParaRPr lang="en-US" sz="4400" dirty="0">
              <a:solidFill>
                <a:srgbClr val="4EFA64"/>
              </a:solidFill>
              <a:effectLst>
                <a:outerShdw blurRad="50800" dist="38100" dir="2700000" algn="tl" rotWithShape="0">
                  <a:srgbClr val="000000">
                    <a:alpha val="43000"/>
                  </a:srgbClr>
                </a:outerShdw>
              </a:effectLst>
              <a:latin typeface="Cambria"/>
              <a:cs typeface="Cambria"/>
            </a:endParaRPr>
          </a:p>
        </p:txBody>
      </p:sp>
      <p:sp>
        <p:nvSpPr>
          <p:cNvPr id="583684" name="Text Box 4"/>
          <p:cNvSpPr txBox="1">
            <a:spLocks noChangeArrowheads="1"/>
          </p:cNvSpPr>
          <p:nvPr/>
        </p:nvSpPr>
        <p:spPr bwMode="auto">
          <a:xfrm>
            <a:off x="457200" y="2667000"/>
            <a:ext cx="8458200" cy="1130053"/>
          </a:xfrm>
          <a:prstGeom prst="rect">
            <a:avLst/>
          </a:prstGeom>
          <a:noFill/>
          <a:ln w="9525">
            <a:noFill/>
            <a:miter lim="800000"/>
            <a:headEnd/>
            <a:tailEnd/>
          </a:ln>
          <a:effectLst/>
        </p:spPr>
        <p:txBody>
          <a:bodyPr>
            <a:prstTxWarp prst="textNoShape">
              <a:avLst/>
            </a:prstTxWarp>
            <a:spAutoFit/>
          </a:bodyPr>
          <a:lstStyle/>
          <a:p>
            <a:pPr marL="457200" indent="-457200" eaLnBrk="0" hangingPunct="0">
              <a:lnSpc>
                <a:spcPct val="95000"/>
              </a:lnSpc>
              <a:spcBef>
                <a:spcPct val="50000"/>
              </a:spcBef>
              <a:buClr>
                <a:srgbClr val="FF0606"/>
              </a:buClr>
              <a:buFont typeface="Times" charset="0"/>
              <a:buChar char="•"/>
              <a:defRPr/>
            </a:pPr>
            <a:r>
              <a:rPr lang="en-US" sz="2800" i="0" dirty="0">
                <a:effectLst>
                  <a:outerShdw blurRad="50800" dist="38100" dir="2700000" algn="tl" rotWithShape="0">
                    <a:srgbClr val="000000">
                      <a:alpha val="43000"/>
                    </a:srgbClr>
                  </a:outerShdw>
                </a:effectLst>
                <a:latin typeface="Cambria"/>
                <a:cs typeface="Cambria"/>
              </a:rPr>
              <a:t>Historical Perspective - Epistemology</a:t>
            </a:r>
          </a:p>
          <a:p>
            <a:pPr marL="457200" indent="-457200" eaLnBrk="0" hangingPunct="0">
              <a:lnSpc>
                <a:spcPct val="95000"/>
              </a:lnSpc>
              <a:spcBef>
                <a:spcPct val="50000"/>
              </a:spcBef>
              <a:buClr>
                <a:srgbClr val="FF0606"/>
              </a:buClr>
              <a:buFont typeface="Times" charset="0"/>
              <a:buChar char="•"/>
              <a:defRPr/>
            </a:pPr>
            <a:r>
              <a:rPr lang="en-US" sz="2800" i="0" dirty="0" smtClean="0">
                <a:effectLst>
                  <a:outerShdw blurRad="50800" dist="38100" dir="2700000" algn="tl" rotWithShape="0">
                    <a:srgbClr val="000000">
                      <a:alpha val="43000"/>
                    </a:srgbClr>
                  </a:outerShdw>
                </a:effectLst>
                <a:latin typeface="Cambria"/>
                <a:cs typeface="Cambria"/>
              </a:rPr>
              <a:t>The </a:t>
            </a:r>
            <a:r>
              <a:rPr lang="en-US" sz="2800" i="0" dirty="0">
                <a:effectLst>
                  <a:outerShdw blurRad="50800" dist="38100" dir="2700000" algn="tl" rotWithShape="0">
                    <a:srgbClr val="000000">
                      <a:alpha val="43000"/>
                    </a:srgbClr>
                  </a:outerShdw>
                </a:effectLst>
                <a:latin typeface="Cambria"/>
                <a:cs typeface="Cambria"/>
              </a:rPr>
              <a:t>Magnitude of Occupational </a:t>
            </a:r>
            <a:r>
              <a:rPr lang="en-US" sz="2800" i="0" dirty="0" smtClean="0">
                <a:effectLst>
                  <a:outerShdw blurRad="50800" dist="38100" dir="2700000" algn="tl" rotWithShape="0">
                    <a:srgbClr val="000000">
                      <a:alpha val="43000"/>
                    </a:srgbClr>
                  </a:outerShdw>
                </a:effectLst>
                <a:latin typeface="Cambria"/>
                <a:cs typeface="Cambria"/>
              </a:rPr>
              <a:t>Risks</a:t>
            </a:r>
            <a:endParaRPr lang="en-US" sz="2800" i="0" dirty="0">
              <a:effectLst>
                <a:outerShdw blurRad="50800" dist="38100" dir="2700000" algn="tl" rotWithShape="0">
                  <a:srgbClr val="000000">
                    <a:alpha val="43000"/>
                  </a:srgbClr>
                </a:outerShdw>
              </a:effectLst>
              <a:latin typeface="Cambria"/>
              <a:cs typeface="Cambria"/>
            </a:endParaRPr>
          </a:p>
        </p:txBody>
      </p:sp>
      <p:grpSp>
        <p:nvGrpSpPr>
          <p:cNvPr id="4" name="Group 3"/>
          <p:cNvGrpSpPr/>
          <p:nvPr/>
        </p:nvGrpSpPr>
        <p:grpSpPr>
          <a:xfrm>
            <a:off x="457200" y="3962400"/>
            <a:ext cx="7010400" cy="990600"/>
            <a:chOff x="457200" y="3962400"/>
            <a:chExt cx="7010400" cy="990600"/>
          </a:xfrm>
        </p:grpSpPr>
        <p:sp>
          <p:nvSpPr>
            <p:cNvPr id="5" name="Rectangle 4"/>
            <p:cNvSpPr/>
            <p:nvPr/>
          </p:nvSpPr>
          <p:spPr bwMode="auto">
            <a:xfrm>
              <a:off x="762000" y="4038600"/>
              <a:ext cx="64770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5600" b="0" i="1" u="none" strike="noStrike" cap="none" normalizeH="0" baseline="0">
                <a:ln>
                  <a:noFill/>
                </a:ln>
                <a:solidFill>
                  <a:schemeClr val="tx1"/>
                </a:solidFill>
                <a:effectLst>
                  <a:outerShdw blurRad="50800" dist="38100" dir="2700000" algn="tl" rotWithShape="0">
                    <a:srgbClr val="000000">
                      <a:alpha val="43000"/>
                    </a:srgbClr>
                  </a:outerShdw>
                </a:effectLst>
                <a:latin typeface="Times New Roman" charset="0"/>
              </a:endParaRPr>
            </a:p>
          </p:txBody>
        </p:sp>
        <p:sp>
          <p:nvSpPr>
            <p:cNvPr id="2" name="TextBox 1"/>
            <p:cNvSpPr txBox="1"/>
            <p:nvPr/>
          </p:nvSpPr>
          <p:spPr>
            <a:xfrm>
              <a:off x="457200" y="3962400"/>
              <a:ext cx="7010400" cy="914609"/>
            </a:xfrm>
            <a:prstGeom prst="rect">
              <a:avLst/>
            </a:prstGeom>
            <a:noFill/>
          </p:spPr>
          <p:txBody>
            <a:bodyPr wrap="square" rtlCol="0">
              <a:spAutoFit/>
            </a:bodyPr>
            <a:lstStyle/>
            <a:p>
              <a:pPr marL="457200" indent="-457200" eaLnBrk="0" hangingPunct="0">
                <a:lnSpc>
                  <a:spcPct val="95000"/>
                </a:lnSpc>
                <a:spcBef>
                  <a:spcPct val="50000"/>
                </a:spcBef>
                <a:buClr>
                  <a:srgbClr val="FF0606"/>
                </a:buClr>
                <a:buFont typeface="Times" charset="0"/>
                <a:buChar char="•"/>
                <a:defRPr/>
              </a:pPr>
              <a:r>
                <a:rPr lang="en-US" sz="2800" i="0" dirty="0">
                  <a:solidFill>
                    <a:srgbClr val="FF0000"/>
                  </a:solidFill>
                  <a:effectLst>
                    <a:outerShdw blurRad="50800" dist="38100" dir="2700000" algn="tl" rotWithShape="0">
                      <a:srgbClr val="000000">
                        <a:alpha val="43000"/>
                      </a:srgbClr>
                    </a:outerShdw>
                  </a:effectLst>
                  <a:latin typeface="Cambria"/>
                  <a:cs typeface="Cambria"/>
                </a:rPr>
                <a:t>What We Have Learned about Primary and Secondary </a:t>
              </a:r>
              <a:r>
                <a:rPr lang="en-US" sz="2800" i="0" dirty="0" smtClean="0">
                  <a:solidFill>
                    <a:srgbClr val="FF0000"/>
                  </a:solidFill>
                  <a:effectLst>
                    <a:outerShdw blurRad="50800" dist="38100" dir="2700000" algn="tl" rotWithShape="0">
                      <a:srgbClr val="000000">
                        <a:alpha val="43000"/>
                      </a:srgbClr>
                    </a:outerShdw>
                  </a:effectLst>
                  <a:latin typeface="Cambria"/>
                  <a:cs typeface="Cambria"/>
                </a:rPr>
                <a:t>Prevention</a:t>
              </a:r>
              <a:endParaRPr lang="en-US" sz="2800" i="0" dirty="0">
                <a:solidFill>
                  <a:srgbClr val="FF0000"/>
                </a:solidFill>
                <a:effectLst>
                  <a:outerShdw blurRad="50800" dist="38100" dir="2700000" algn="tl" rotWithShape="0">
                    <a:srgbClr val="000000">
                      <a:alpha val="43000"/>
                    </a:srgbClr>
                  </a:outerShdw>
                </a:effectLst>
                <a:latin typeface="Cambria"/>
                <a:cs typeface="Cambria"/>
              </a:endParaRPr>
            </a:p>
          </p:txBody>
        </p:sp>
      </p:grpSp>
      <p:sp>
        <p:nvSpPr>
          <p:cNvPr id="3" name="TextBox 2"/>
          <p:cNvSpPr txBox="1"/>
          <p:nvPr/>
        </p:nvSpPr>
        <p:spPr>
          <a:xfrm>
            <a:off x="457200" y="4953000"/>
            <a:ext cx="8382000" cy="523220"/>
          </a:xfrm>
          <a:prstGeom prst="rect">
            <a:avLst/>
          </a:prstGeom>
          <a:noFill/>
        </p:spPr>
        <p:txBody>
          <a:bodyPr wrap="square" rtlCol="0">
            <a:spAutoFit/>
          </a:bodyPr>
          <a:lstStyle/>
          <a:p>
            <a:pPr marL="339725" indent="-339725" eaLnBrk="0" hangingPunct="0">
              <a:lnSpc>
                <a:spcPct val="95000"/>
              </a:lnSpc>
              <a:spcBef>
                <a:spcPct val="50000"/>
              </a:spcBef>
              <a:buClr>
                <a:srgbClr val="FF0606"/>
              </a:buClr>
              <a:buFont typeface="Times" charset="0"/>
              <a:buChar char="•"/>
              <a:defRPr/>
            </a:pPr>
            <a:r>
              <a:rPr lang="en-US" sz="2800" i="0" dirty="0">
                <a:effectLst>
                  <a:outerShdw blurRad="50800" dist="38100" dir="2700000" algn="tl" rotWithShape="0">
                    <a:srgbClr val="000000">
                      <a:alpha val="43000"/>
                    </a:srgbClr>
                  </a:outerShdw>
                </a:effectLst>
                <a:latin typeface="Cambria"/>
                <a:cs typeface="Cambria"/>
              </a:rPr>
              <a:t>Managing Providers Infected with HBV, HCV or HIV</a:t>
            </a:r>
          </a:p>
        </p:txBody>
      </p:sp>
    </p:spTree>
    <p:extLst>
      <p:ext uri="{BB962C8B-B14F-4D97-AF65-F5344CB8AC3E}">
        <p14:creationId xmlns:p14="http://schemas.microsoft.com/office/powerpoint/2010/main" val="14409229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683"/>
                                        </p:tgtEl>
                                        <p:attrNameLst>
                                          <p:attrName>style.visibility</p:attrName>
                                        </p:attrNameLst>
                                      </p:cBhvr>
                                      <p:to>
                                        <p:strVal val="visible"/>
                                      </p:to>
                                    </p:set>
                                  </p:childTnLst>
                                </p:cTn>
                              </p:par>
                            </p:childTnLst>
                          </p:cTn>
                        </p:par>
                        <p:par>
                          <p:cTn id="7" fill="hold">
                            <p:stCondLst>
                              <p:cond delay="500"/>
                            </p:stCondLst>
                            <p:childTnLst>
                              <p:par>
                                <p:cTn id="8" presetID="17" presetClass="entr" presetSubtype="8" fill="hold" nodeType="afterEffect">
                                  <p:stCondLst>
                                    <p:cond delay="0"/>
                                  </p:stCondLst>
                                  <p:childTnLst>
                                    <p:set>
                                      <p:cBhvr>
                                        <p:cTn id="9" dur="1" fill="hold">
                                          <p:stCondLst>
                                            <p:cond delay="0"/>
                                          </p:stCondLst>
                                        </p:cTn>
                                        <p:tgtEl>
                                          <p:spTgt spid="583682"/>
                                        </p:tgtEl>
                                        <p:attrNameLst>
                                          <p:attrName>style.visibility</p:attrName>
                                        </p:attrNameLst>
                                      </p:cBhvr>
                                      <p:to>
                                        <p:strVal val="visible"/>
                                      </p:to>
                                    </p:set>
                                    <p:anim calcmode="lin" valueType="num">
                                      <p:cBhvr>
                                        <p:cTn id="10" dur="500" fill="hold"/>
                                        <p:tgtEl>
                                          <p:spTgt spid="583682"/>
                                        </p:tgtEl>
                                        <p:attrNameLst>
                                          <p:attrName>ppt_x</p:attrName>
                                        </p:attrNameLst>
                                      </p:cBhvr>
                                      <p:tavLst>
                                        <p:tav tm="0">
                                          <p:val>
                                            <p:strVal val="#ppt_x-#ppt_w/2"/>
                                          </p:val>
                                        </p:tav>
                                        <p:tav tm="100000">
                                          <p:val>
                                            <p:strVal val="#ppt_x"/>
                                          </p:val>
                                        </p:tav>
                                      </p:tavLst>
                                    </p:anim>
                                    <p:anim calcmode="lin" valueType="num">
                                      <p:cBhvr>
                                        <p:cTn id="11" dur="500" fill="hold"/>
                                        <p:tgtEl>
                                          <p:spTgt spid="583682"/>
                                        </p:tgtEl>
                                        <p:attrNameLst>
                                          <p:attrName>ppt_y</p:attrName>
                                        </p:attrNameLst>
                                      </p:cBhvr>
                                      <p:tavLst>
                                        <p:tav tm="0">
                                          <p:val>
                                            <p:strVal val="#ppt_y"/>
                                          </p:val>
                                        </p:tav>
                                        <p:tav tm="100000">
                                          <p:val>
                                            <p:strVal val="#ppt_y"/>
                                          </p:val>
                                        </p:tav>
                                      </p:tavLst>
                                    </p:anim>
                                    <p:anim calcmode="lin" valueType="num">
                                      <p:cBhvr>
                                        <p:cTn id="12" dur="500" fill="hold"/>
                                        <p:tgtEl>
                                          <p:spTgt spid="583682"/>
                                        </p:tgtEl>
                                        <p:attrNameLst>
                                          <p:attrName>ppt_w</p:attrName>
                                        </p:attrNameLst>
                                      </p:cBhvr>
                                      <p:tavLst>
                                        <p:tav tm="0">
                                          <p:val>
                                            <p:fltVal val="0"/>
                                          </p:val>
                                        </p:tav>
                                        <p:tav tm="100000">
                                          <p:val>
                                            <p:strVal val="#ppt_w"/>
                                          </p:val>
                                        </p:tav>
                                      </p:tavLst>
                                    </p:anim>
                                    <p:anim calcmode="lin" valueType="num">
                                      <p:cBhvr>
                                        <p:cTn id="13" dur="500" fill="hold"/>
                                        <p:tgtEl>
                                          <p:spTgt spid="58368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583684">
                                            <p:txEl>
                                              <p:pRg st="0" end="0"/>
                                            </p:txEl>
                                          </p:spTgt>
                                        </p:tgtEl>
                                        <p:attrNameLst>
                                          <p:attrName>style.visibility</p:attrName>
                                        </p:attrNameLst>
                                      </p:cBhvr>
                                      <p:to>
                                        <p:strVal val="visible"/>
                                      </p:to>
                                    </p:set>
                                    <p:animEffect transition="in" filter="slide(fromTop)">
                                      <p:cBhvr>
                                        <p:cTn id="17" dur="500"/>
                                        <p:tgtEl>
                                          <p:spTgt spid="583684">
                                            <p:txEl>
                                              <p:pRg st="0" end="0"/>
                                            </p:txEl>
                                          </p:spTgt>
                                        </p:tgtEl>
                                      </p:cBhvr>
                                    </p:animEffect>
                                  </p:childTnLst>
                                </p:cTn>
                              </p:par>
                            </p:childTnLst>
                          </p:cTn>
                        </p:par>
                        <p:par>
                          <p:cTn id="18" fill="hold">
                            <p:stCondLst>
                              <p:cond delay="1500"/>
                            </p:stCondLst>
                            <p:childTnLst>
                              <p:par>
                                <p:cTn id="19" presetID="12" presetClass="entr" presetSubtype="1" fill="hold" grpId="0" nodeType="afterEffect">
                                  <p:stCondLst>
                                    <p:cond delay="0"/>
                                  </p:stCondLst>
                                  <p:childTnLst>
                                    <p:set>
                                      <p:cBhvr>
                                        <p:cTn id="20" dur="1" fill="hold">
                                          <p:stCondLst>
                                            <p:cond delay="0"/>
                                          </p:stCondLst>
                                        </p:cTn>
                                        <p:tgtEl>
                                          <p:spTgt spid="583684">
                                            <p:txEl>
                                              <p:pRg st="1" end="1"/>
                                            </p:txEl>
                                          </p:spTgt>
                                        </p:tgtEl>
                                        <p:attrNameLst>
                                          <p:attrName>style.visibility</p:attrName>
                                        </p:attrNameLst>
                                      </p:cBhvr>
                                      <p:to>
                                        <p:strVal val="visible"/>
                                      </p:to>
                                    </p:set>
                                    <p:animEffect transition="in" filter="slide(fromTop)">
                                      <p:cBhvr>
                                        <p:cTn id="21" dur="500"/>
                                        <p:tgtEl>
                                          <p:spTgt spid="583684">
                                            <p:txEl>
                                              <p:pRg st="1" end="1"/>
                                            </p:txEl>
                                          </p:spTgt>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p:tgtEl>
                                          <p:spTgt spid="4"/>
                                        </p:tgtEl>
                                        <p:attrNameLst>
                                          <p:attrName>ppt_y</p:attrName>
                                        </p:attrNameLst>
                                      </p:cBhvr>
                                      <p:tavLst>
                                        <p:tav tm="0">
                                          <p:val>
                                            <p:strVal val="#ppt_y-#ppt_h*1.125000"/>
                                          </p:val>
                                        </p:tav>
                                        <p:tav tm="100000">
                                          <p:val>
                                            <p:strVal val="#ppt_y"/>
                                          </p:val>
                                        </p:tav>
                                      </p:tavLst>
                                    </p:anim>
                                    <p:animEffect transition="in" filter="wipe(down)">
                                      <p:cBhvr>
                                        <p:cTn id="26" dur="500"/>
                                        <p:tgtEl>
                                          <p:spTgt spid="4"/>
                                        </p:tgtEl>
                                      </p:cBhvr>
                                    </p:animEffect>
                                  </p:childTnLst>
                                </p:cTn>
                              </p:par>
                            </p:childTnLst>
                          </p:cTn>
                        </p:par>
                        <p:par>
                          <p:cTn id="27" fill="hold">
                            <p:stCondLst>
                              <p:cond delay="2500"/>
                            </p:stCondLst>
                            <p:childTnLst>
                              <p:par>
                                <p:cTn id="28" presetID="1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p:tgtEl>
                                          <p:spTgt spid="3"/>
                                        </p:tgtEl>
                                        <p:attrNameLst>
                                          <p:attrName>ppt_y</p:attrName>
                                        </p:attrNameLst>
                                      </p:cBhvr>
                                      <p:tavLst>
                                        <p:tav tm="0">
                                          <p:val>
                                            <p:strVal val="#ppt_y-#ppt_h*1.125000"/>
                                          </p:val>
                                        </p:tav>
                                        <p:tav tm="100000">
                                          <p:val>
                                            <p:strVal val="#ppt_y"/>
                                          </p:val>
                                        </p:tav>
                                      </p:tavLst>
                                    </p:anim>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autoUpdateAnimBg="0"/>
      <p:bldP spid="583684" grpId="0" build="p" bldLvl="4" autoUpdateAnimBg="0" advAuto="0"/>
      <p:bldP spid="3" grpId="0"/>
    </p:bldLst>
  </p:timing>
</p:sld>
</file>

<file path=ppt/theme/theme1.xml><?xml version="1.0" encoding="utf-8"?>
<a:theme xmlns:a="http://schemas.openxmlformats.org/drawingml/2006/main" name="Ribbons">
  <a:themeElements>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6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5600" b="0" i="1" u="none" strike="noStrike" cap="none" normalizeH="0" baseline="0">
            <a:ln>
              <a:noFill/>
            </a:ln>
            <a:solidFill>
              <a:schemeClr val="tx1"/>
            </a:solidFill>
            <a:effectLst/>
            <a:latin typeface="Times New Roman"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22709</TotalTime>
  <Words>2512</Words>
  <Application>Microsoft Macintosh PowerPoint</Application>
  <PresentationFormat>On-screen Show (4:3)</PresentationFormat>
  <Paragraphs>373</Paragraphs>
  <Slides>49</Slides>
  <Notes>43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Ribbons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Variability?  How Outdated?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NIH | NIAID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Acute Respiratory Syndrome</dc:title>
  <dc:creator>LSimonsen</dc:creator>
  <cp:lastModifiedBy>dhenderson</cp:lastModifiedBy>
  <cp:revision>740</cp:revision>
  <cp:lastPrinted>2003-08-04T15:02:37Z</cp:lastPrinted>
  <dcterms:created xsi:type="dcterms:W3CDTF">2011-07-07T11:50:38Z</dcterms:created>
  <dcterms:modified xsi:type="dcterms:W3CDTF">2015-01-07T10:51:53Z</dcterms:modified>
</cp:coreProperties>
</file>